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61" r:id="rId4"/>
    <p:sldId id="346" r:id="rId5"/>
    <p:sldId id="351" r:id="rId6"/>
    <p:sldId id="363" r:id="rId7"/>
    <p:sldId id="366" r:id="rId8"/>
    <p:sldId id="382" r:id="rId9"/>
    <p:sldId id="383" r:id="rId10"/>
    <p:sldId id="384" r:id="rId11"/>
    <p:sldId id="365" r:id="rId12"/>
    <p:sldId id="367" r:id="rId13"/>
    <p:sldId id="374" r:id="rId14"/>
    <p:sldId id="368" r:id="rId15"/>
    <p:sldId id="369" r:id="rId16"/>
    <p:sldId id="371" r:id="rId17"/>
    <p:sldId id="376" r:id="rId18"/>
    <p:sldId id="377" r:id="rId19"/>
    <p:sldId id="386" r:id="rId20"/>
    <p:sldId id="387" r:id="rId21"/>
    <p:sldId id="372" r:id="rId22"/>
    <p:sldId id="373" r:id="rId23"/>
    <p:sldId id="375" r:id="rId24"/>
    <p:sldId id="379" r:id="rId25"/>
    <p:sldId id="378" r:id="rId26"/>
    <p:sldId id="380" r:id="rId27"/>
    <p:sldId id="381" r:id="rId28"/>
    <p:sldId id="38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8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038D3-5AEF-FA46-9F1C-9877B1894F3B}" type="datetimeFigureOut">
              <a:rPr lang="en-US" smtClean="0"/>
              <a:t>3/13/23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BB0AB-C1A9-8948-BC3F-4BCF345A3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83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BB0AB-C1A9-8948-BC3F-4BCF345A32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82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F747-9817-6E4A-A6C3-CD2A12DD7B4B}" type="datetimeFigureOut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1D12-CA1A-5849-A3F7-1475DB62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9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F747-9817-6E4A-A6C3-CD2A12DD7B4B}" type="datetimeFigureOut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1D12-CA1A-5849-A3F7-1475DB62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F747-9817-6E4A-A6C3-CD2A12DD7B4B}" type="datetimeFigureOut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1D12-CA1A-5849-A3F7-1475DB62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F747-9817-6E4A-A6C3-CD2A12DD7B4B}" type="datetimeFigureOut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1D12-CA1A-5849-A3F7-1475DB62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7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F747-9817-6E4A-A6C3-CD2A12DD7B4B}" type="datetimeFigureOut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1D12-CA1A-5849-A3F7-1475DB62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42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F747-9817-6E4A-A6C3-CD2A12DD7B4B}" type="datetimeFigureOut">
              <a:rPr lang="en-US" smtClean="0"/>
              <a:t>3/13/23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1D12-CA1A-5849-A3F7-1475DB62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3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F747-9817-6E4A-A6C3-CD2A12DD7B4B}" type="datetimeFigureOut">
              <a:rPr lang="en-US" smtClean="0"/>
              <a:t>3/13/23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1D12-CA1A-5849-A3F7-1475DB62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54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F747-9817-6E4A-A6C3-CD2A12DD7B4B}" type="datetimeFigureOut">
              <a:rPr lang="en-US" smtClean="0"/>
              <a:t>3/13/23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1D12-CA1A-5849-A3F7-1475DB62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F747-9817-6E4A-A6C3-CD2A12DD7B4B}" type="datetimeFigureOut">
              <a:rPr lang="en-US" smtClean="0"/>
              <a:t>3/13/23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1D12-CA1A-5849-A3F7-1475DB62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72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F747-9817-6E4A-A6C3-CD2A12DD7B4B}" type="datetimeFigureOut">
              <a:rPr lang="en-US" smtClean="0"/>
              <a:t>3/13/23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1D12-CA1A-5849-A3F7-1475DB62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F747-9817-6E4A-A6C3-CD2A12DD7B4B}" type="datetimeFigureOut">
              <a:rPr lang="en-US" smtClean="0"/>
              <a:t>3/13/23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1D12-CA1A-5849-A3F7-1475DB62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6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BF747-9817-6E4A-A6C3-CD2A12DD7B4B}" type="datetimeFigureOut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C1D12-CA1A-5849-A3F7-1475DB62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1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/>
              <a:t>EPA and PM2.5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No Science, No Bodies, Just Fraud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By Steve Milloy</a:t>
            </a:r>
          </a:p>
          <a:p>
            <a:r>
              <a:rPr lang="en-US" dirty="0"/>
              <a:t>Web: </a:t>
            </a:r>
            <a:r>
              <a:rPr lang="en-US" dirty="0" err="1"/>
              <a:t>JunkScience.com</a:t>
            </a:r>
            <a:r>
              <a:rPr lang="en-US" dirty="0"/>
              <a:t> </a:t>
            </a:r>
          </a:p>
          <a:p>
            <a:r>
              <a:rPr lang="en-US" dirty="0"/>
              <a:t>Twitter: @</a:t>
            </a:r>
            <a:r>
              <a:rPr lang="en-US" dirty="0" err="1"/>
              <a:t>JunkScience</a:t>
            </a:r>
            <a:r>
              <a:rPr lang="en-US" dirty="0"/>
              <a:t> </a:t>
            </a:r>
          </a:p>
          <a:p>
            <a:r>
              <a:rPr lang="en-US" dirty="0"/>
              <a:t>Email: </a:t>
            </a:r>
            <a:r>
              <a:rPr lang="en-US" dirty="0" err="1"/>
              <a:t>milloy@me.com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January 10,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4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15C2FB-0463-E5CC-74AA-8D4FC8EC8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70" y="1180490"/>
            <a:ext cx="7772400" cy="425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35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D7F7-8EA5-272D-77A0-FB0E9E83D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D2706-23B8-FA8E-F96E-81ABD2BF0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rgbClr val="FF0000"/>
                </a:solidFill>
              </a:rPr>
              <a:t>Does PM</a:t>
            </a:r>
            <a:r>
              <a:rPr lang="en-US" sz="7200" b="1" baseline="-25000" dirty="0">
                <a:solidFill>
                  <a:srgbClr val="FF0000"/>
                </a:solidFill>
              </a:rPr>
              <a:t>2.5</a:t>
            </a:r>
            <a:r>
              <a:rPr lang="en-US" sz="7200" b="1" dirty="0">
                <a:solidFill>
                  <a:srgbClr val="FF0000"/>
                </a:solidFill>
              </a:rPr>
              <a:t> kill </a:t>
            </a:r>
          </a:p>
          <a:p>
            <a:pPr marL="0" indent="0" algn="ctr">
              <a:buNone/>
            </a:pPr>
            <a:r>
              <a:rPr lang="en-US" sz="7200" b="1" dirty="0">
                <a:solidFill>
                  <a:srgbClr val="FF0000"/>
                </a:solidFill>
              </a:rPr>
              <a:t>anyone?</a:t>
            </a:r>
          </a:p>
        </p:txBody>
      </p:sp>
    </p:spTree>
    <p:extLst>
      <p:ext uri="{BB962C8B-B14F-4D97-AF65-F5344CB8AC3E}">
        <p14:creationId xmlns:p14="http://schemas.microsoft.com/office/powerpoint/2010/main" val="3145898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DD847-2DCC-0D5B-D1D7-207EECD2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EPA relies on three lines of evidence.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CD458-1A16-5AE6-2D13-C07C58830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Epidemiology</a:t>
            </a:r>
            <a:r>
              <a:rPr lang="en-US" dirty="0"/>
              <a:t> – statistical study of disease in human populations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B050"/>
                </a:solidFill>
              </a:rPr>
              <a:t>Animal toxicology </a:t>
            </a:r>
            <a:r>
              <a:rPr lang="en-US" dirty="0"/>
              <a:t>– poisoning animals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B050"/>
                </a:solidFill>
              </a:rPr>
              <a:t>Controlled human clinical studies </a:t>
            </a:r>
            <a:r>
              <a:rPr lang="en-US" dirty="0"/>
              <a:t>– poisoning people 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Statistics</a:t>
            </a:r>
            <a:r>
              <a:rPr lang="en-US" b="1" dirty="0"/>
              <a:t> + </a:t>
            </a:r>
            <a:r>
              <a:rPr lang="en-US" b="1" dirty="0">
                <a:solidFill>
                  <a:srgbClr val="00B050"/>
                </a:solidFill>
              </a:rPr>
              <a:t>Biological Plausibility</a:t>
            </a:r>
            <a:r>
              <a:rPr lang="en-US" b="1" dirty="0"/>
              <a:t> = Causation</a:t>
            </a:r>
          </a:p>
        </p:txBody>
      </p:sp>
    </p:spTree>
    <p:extLst>
      <p:ext uri="{BB962C8B-B14F-4D97-AF65-F5344CB8AC3E}">
        <p14:creationId xmlns:p14="http://schemas.microsoft.com/office/powerpoint/2010/main" val="2271385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13499-6FAB-2F5D-C029-A3846C629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July 2011 Challenge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39DACB-64BF-146B-CC89-0C208A4F8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4771" y="1699753"/>
            <a:ext cx="6294457" cy="3458493"/>
          </a:xfrm>
        </p:spPr>
      </p:pic>
    </p:spTree>
    <p:extLst>
      <p:ext uri="{BB962C8B-B14F-4D97-AF65-F5344CB8AC3E}">
        <p14:creationId xmlns:p14="http://schemas.microsoft.com/office/powerpoint/2010/main" val="2576088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47ECC-73C7-2D12-E725-B80FC2795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does the PM</a:t>
            </a:r>
            <a:r>
              <a:rPr lang="en-US" b="1" baseline="-25000" dirty="0"/>
              <a:t>2.5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epidemiology show? Nothing.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786C63-FE36-C9CA-4075-E2045ECA3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985" y="1600200"/>
            <a:ext cx="7834030" cy="4525963"/>
          </a:xfrm>
        </p:spPr>
      </p:pic>
    </p:spTree>
    <p:extLst>
      <p:ext uri="{BB962C8B-B14F-4D97-AF65-F5344CB8AC3E}">
        <p14:creationId xmlns:p14="http://schemas.microsoft.com/office/powerpoint/2010/main" val="2497663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F6BBF-24F6-A7A6-2D84-3A2574FA7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does the PM</a:t>
            </a:r>
            <a:r>
              <a:rPr lang="en-US" b="1" baseline="-25000" dirty="0"/>
              <a:t>2.5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animal toxicology show? Nothing.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981C4-664D-95AC-2F46-D1F6B8919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</a:rPr>
              <a:t>Not a single animal</a:t>
            </a:r>
          </a:p>
          <a:p>
            <a:pPr marL="0" indent="0" algn="ctr">
              <a:buNone/>
            </a:pPr>
            <a:r>
              <a:rPr lang="en-US" sz="4000" dirty="0"/>
              <a:t>has been killed</a:t>
            </a:r>
          </a:p>
          <a:p>
            <a:pPr marL="0" indent="0" algn="ctr">
              <a:buNone/>
            </a:pPr>
            <a:r>
              <a:rPr lang="en-US" sz="4000" dirty="0"/>
              <a:t>despite massive exposures.</a:t>
            </a:r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4" name="Content Placeholder 3" descr="rat-inhalation.jpg">
            <a:extLst>
              <a:ext uri="{FF2B5EF4-FFF2-40B4-BE49-F238E27FC236}">
                <a16:creationId xmlns:a16="http://schemas.microsoft.com/office/drawing/2014/main" id="{6BF21FAD-76F5-1916-E580-4019C7A81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>
          <a:xfrm>
            <a:off x="2514600" y="3863181"/>
            <a:ext cx="4114800" cy="226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48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F6BBF-24F6-A7A6-2D84-3A2574FA7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do the PM</a:t>
            </a:r>
            <a:r>
              <a:rPr lang="en-US" b="1" baseline="-25000" dirty="0"/>
              <a:t>2.5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human experiments show? Nothing.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981C4-664D-95AC-2F46-D1F6B8919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dirty="0">
                <a:solidFill>
                  <a:srgbClr val="FF0000"/>
                </a:solidFill>
              </a:rPr>
              <a:t>Not a single human</a:t>
            </a:r>
          </a:p>
          <a:p>
            <a:pPr marL="0" indent="0" algn="ctr">
              <a:buNone/>
            </a:pPr>
            <a:r>
              <a:rPr lang="en-US" sz="5400" dirty="0"/>
              <a:t>has been killed or harmed</a:t>
            </a:r>
          </a:p>
          <a:p>
            <a:pPr marL="0" indent="0" algn="ctr">
              <a:buNone/>
            </a:pPr>
            <a:r>
              <a:rPr lang="en-US" sz="5400" dirty="0"/>
              <a:t>despite massive exposures.</a:t>
            </a:r>
          </a:p>
        </p:txBody>
      </p:sp>
    </p:spTree>
    <p:extLst>
      <p:ext uri="{BB962C8B-B14F-4D97-AF65-F5344CB8AC3E}">
        <p14:creationId xmlns:p14="http://schemas.microsoft.com/office/powerpoint/2010/main" val="700934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9A8A50-08E7-2FB8-DEB1-06D5D0C1A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EPA piped diesel exhaust to human guinea pigs…</a:t>
            </a:r>
          </a:p>
        </p:txBody>
      </p:sp>
      <p:pic>
        <p:nvPicPr>
          <p:cNvPr id="7" name="Content Placeholder 3" descr="EPA diesel truck.jpg">
            <a:extLst>
              <a:ext uri="{FF2B5EF4-FFF2-40B4-BE49-F238E27FC236}">
                <a16:creationId xmlns:a16="http://schemas.microsoft.com/office/drawing/2014/main" id="{3A5A7983-FCA9-0A16-1BF8-CB3477CA4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90" y="1589926"/>
            <a:ext cx="338609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35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… sitting in a gas chamber.</a:t>
            </a:r>
          </a:p>
        </p:txBody>
      </p:sp>
      <p:pic>
        <p:nvPicPr>
          <p:cNvPr id="6" name="Content Placeholder 3" descr="EPA gas chamber.jpg">
            <a:extLst>
              <a:ext uri="{FF2B5EF4-FFF2-40B4-BE49-F238E27FC236}">
                <a16:creationId xmlns:a16="http://schemas.microsoft.com/office/drawing/2014/main" id="{2682DEE0-ECA9-D635-C912-B44FDB332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" b="1080"/>
          <a:stretch>
            <a:fillRect/>
          </a:stretch>
        </p:blipFill>
        <p:spPr>
          <a:xfrm>
            <a:off x="1402777" y="1941620"/>
            <a:ext cx="6338445" cy="348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16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43AFCE-CA04-B76E-9F0D-F37B2100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Real-World PM</a:t>
            </a:r>
            <a:r>
              <a:rPr lang="en-US" b="1" baseline="-25000" dirty="0"/>
              <a:t>2.5</a:t>
            </a:r>
            <a:r>
              <a:rPr lang="en-US" b="1" dirty="0"/>
              <a:t> Exposures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1846FF-18EB-1FD3-6115-D96E4257D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Historical incidents of deadly air pollution</a:t>
            </a:r>
          </a:p>
          <a:p>
            <a:pPr lvl="1"/>
            <a:r>
              <a:rPr lang="en-US" dirty="0"/>
              <a:t>Meuse Valley (1930), Donora (1948), London (1952-53)</a:t>
            </a:r>
          </a:p>
          <a:p>
            <a:r>
              <a:rPr lang="en-US" b="1" dirty="0"/>
              <a:t>Current instances of non-deadly air pollution</a:t>
            </a:r>
          </a:p>
          <a:p>
            <a:pPr lvl="1"/>
            <a:r>
              <a:rPr lang="en-US" dirty="0"/>
              <a:t>China, India, wildfires</a:t>
            </a:r>
          </a:p>
          <a:p>
            <a:r>
              <a:rPr lang="en-US" b="1" dirty="0"/>
              <a:t>Occupational exposures</a:t>
            </a:r>
          </a:p>
          <a:p>
            <a:pPr lvl="1"/>
            <a:r>
              <a:rPr lang="en-US" dirty="0"/>
              <a:t>Coal miners, diesel workers</a:t>
            </a:r>
          </a:p>
          <a:p>
            <a:r>
              <a:rPr lang="en-US" b="1" dirty="0"/>
              <a:t>Smoking</a:t>
            </a:r>
          </a:p>
          <a:p>
            <a:pPr lvl="1"/>
            <a:r>
              <a:rPr lang="en-US" dirty="0"/>
              <a:t>One cigarette = One month of PM</a:t>
            </a:r>
            <a:r>
              <a:rPr lang="en-US" baseline="-25000" dirty="0"/>
              <a:t>2.5</a:t>
            </a:r>
            <a:r>
              <a:rPr lang="en-US" dirty="0"/>
              <a:t> in average air</a:t>
            </a:r>
            <a:endParaRPr lang="en-US" baseline="-25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09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Key Question: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Does inhalation 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of PM</a:t>
            </a:r>
            <a:r>
              <a:rPr lang="en-US" sz="4800" b="1" baseline="-25000" dirty="0">
                <a:solidFill>
                  <a:srgbClr val="FF0000"/>
                </a:solidFill>
              </a:rPr>
              <a:t>2.5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kill or harm 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anyone?</a:t>
            </a:r>
          </a:p>
        </p:txBody>
      </p:sp>
    </p:spTree>
    <p:extLst>
      <p:ext uri="{BB962C8B-B14F-4D97-AF65-F5344CB8AC3E}">
        <p14:creationId xmlns:p14="http://schemas.microsoft.com/office/powerpoint/2010/main" val="3384696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13499-6FAB-2F5D-C029-A3846C629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July 2011 Challenge Still Unmet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39DACB-64BF-146B-CC89-0C208A4F8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4771" y="1699753"/>
            <a:ext cx="6294457" cy="3458493"/>
          </a:xfrm>
        </p:spPr>
      </p:pic>
    </p:spTree>
    <p:extLst>
      <p:ext uri="{BB962C8B-B14F-4D97-AF65-F5344CB8AC3E}">
        <p14:creationId xmlns:p14="http://schemas.microsoft.com/office/powerpoint/2010/main" val="88647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4AC98-A321-7607-29A6-973CF157D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How does EPA get away with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F5189-E238-3878-1F8B-E7FDEB03F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Epidemiology. </a:t>
            </a:r>
            <a:r>
              <a:rPr lang="en-US" dirty="0"/>
              <a:t>Few know anything about it. The few that do know are either part of the con or are intimidated into silence.</a:t>
            </a:r>
          </a:p>
          <a:p>
            <a:r>
              <a:rPr lang="en-US" b="1" dirty="0"/>
              <a:t>Animal/Human exposure studies. </a:t>
            </a:r>
            <a:r>
              <a:rPr lang="en-US" dirty="0"/>
              <a:t>Claim ‘</a:t>
            </a:r>
            <a:r>
              <a:rPr lang="en-US" b="1" dirty="0">
                <a:solidFill>
                  <a:srgbClr val="FF0000"/>
                </a:solidFill>
              </a:rPr>
              <a:t>subclinical</a:t>
            </a:r>
            <a:r>
              <a:rPr lang="en-US" dirty="0"/>
              <a:t>’ effects. But subclinical effects are not health effects, much less death.</a:t>
            </a:r>
          </a:p>
        </p:txBody>
      </p:sp>
    </p:spTree>
    <p:extLst>
      <p:ext uri="{BB962C8B-B14F-4D97-AF65-F5344CB8AC3E}">
        <p14:creationId xmlns:p14="http://schemas.microsoft.com/office/powerpoint/2010/main" val="1837776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40034-6271-EFD4-FD54-2745D26A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Is it just Steve Milloy?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874CF-3588-27C7-3C63-0D59A84DD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1996. </a:t>
            </a:r>
            <a:r>
              <a:rPr lang="en-US" dirty="0"/>
              <a:t>EPA’s Clean Air Scientific Advisory Committee (CASAC) denied EPA’s claim that PM</a:t>
            </a:r>
            <a:r>
              <a:rPr lang="en-US" baseline="-25000" dirty="0"/>
              <a:t>2.5</a:t>
            </a:r>
            <a:r>
              <a:rPr lang="en-US" dirty="0"/>
              <a:t> killed anyone.</a:t>
            </a:r>
          </a:p>
          <a:p>
            <a:r>
              <a:rPr lang="en-US" b="1" dirty="0"/>
              <a:t>2013-2021. </a:t>
            </a:r>
            <a:r>
              <a:rPr lang="en-US" dirty="0"/>
              <a:t>House bills &amp; Trump EPA regulation against secret science.</a:t>
            </a:r>
          </a:p>
          <a:p>
            <a:r>
              <a:rPr lang="en-US" b="1" dirty="0"/>
              <a:t>2017. </a:t>
            </a:r>
            <a:r>
              <a:rPr lang="en-US" dirty="0"/>
              <a:t>Enstrom redo of key 1995 PM</a:t>
            </a:r>
            <a:r>
              <a:rPr lang="en-US" baseline="-25000" dirty="0"/>
              <a:t>2.5</a:t>
            </a:r>
            <a:r>
              <a:rPr lang="en-US" dirty="0"/>
              <a:t> study.</a:t>
            </a:r>
          </a:p>
          <a:p>
            <a:r>
              <a:rPr lang="en-US" b="1" dirty="0"/>
              <a:t>2017. </a:t>
            </a:r>
            <a:r>
              <a:rPr lang="en-US" dirty="0"/>
              <a:t>Study of every death in California between 2000-2012 reports no statistical association between PM</a:t>
            </a:r>
            <a:r>
              <a:rPr lang="en-US" baseline="-25000" dirty="0"/>
              <a:t>2.5</a:t>
            </a:r>
            <a:r>
              <a:rPr lang="en-US" dirty="0"/>
              <a:t> and death.</a:t>
            </a:r>
          </a:p>
          <a:p>
            <a:r>
              <a:rPr lang="en-US" b="1" dirty="0"/>
              <a:t>2017. </a:t>
            </a:r>
            <a:r>
              <a:rPr lang="en-US" dirty="0"/>
              <a:t>Trump reforms CASAC.</a:t>
            </a:r>
          </a:p>
          <a:p>
            <a:r>
              <a:rPr lang="en-US" b="1" dirty="0"/>
              <a:t>2019. </a:t>
            </a:r>
            <a:r>
              <a:rPr lang="en-US" dirty="0"/>
              <a:t>CASAC denied EPA’s PM</a:t>
            </a:r>
            <a:r>
              <a:rPr lang="en-US" baseline="-25000" dirty="0"/>
              <a:t>2.5</a:t>
            </a:r>
            <a:r>
              <a:rPr lang="en-US" dirty="0"/>
              <a:t> claims in their entirety.</a:t>
            </a:r>
          </a:p>
          <a:p>
            <a:r>
              <a:rPr lang="en-US" b="1" dirty="0"/>
              <a:t>2021. </a:t>
            </a:r>
            <a:r>
              <a:rPr lang="en-US" dirty="0"/>
              <a:t>Biden EPA fires Trump CASAC members.</a:t>
            </a:r>
          </a:p>
        </p:txBody>
      </p:sp>
    </p:spTree>
    <p:extLst>
      <p:ext uri="{BB962C8B-B14F-4D97-AF65-F5344CB8AC3E}">
        <p14:creationId xmlns:p14="http://schemas.microsoft.com/office/powerpoint/2010/main" val="1283860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884A7-FB3C-A1F8-EEED-ED18A1499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Good and Bad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58617-785E-DC74-5629-B2C80DAE3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Bad News. </a:t>
            </a:r>
            <a:r>
              <a:rPr lang="en-US" dirty="0"/>
              <a:t>Very difficult to turn public comments on EPA science into winning lawsuits.</a:t>
            </a:r>
          </a:p>
          <a:p>
            <a:pPr lvl="1"/>
            <a:r>
              <a:rPr lang="en-US" b="1" dirty="0"/>
              <a:t>Problem: </a:t>
            </a:r>
            <a:r>
              <a:rPr lang="en-US" dirty="0"/>
              <a:t>Judges reluctant to re-examine EPA science.</a:t>
            </a:r>
          </a:p>
          <a:p>
            <a:r>
              <a:rPr lang="en-US" b="1" dirty="0"/>
              <a:t>Good News. </a:t>
            </a:r>
            <a:r>
              <a:rPr lang="en-US" dirty="0"/>
              <a:t>Young v. EPA now at DC Circuit.</a:t>
            </a:r>
          </a:p>
          <a:p>
            <a:pPr lvl="1"/>
            <a:r>
              <a:rPr lang="en-US" dirty="0"/>
              <a:t> </a:t>
            </a:r>
            <a:r>
              <a:rPr lang="en-US" b="1" dirty="0"/>
              <a:t>Issue: </a:t>
            </a:r>
            <a:r>
              <a:rPr lang="en-US" dirty="0"/>
              <a:t>Did Congress intend for EPA to rig Clean Air Act-mandated peer review?</a:t>
            </a:r>
          </a:p>
        </p:txBody>
      </p:sp>
    </p:spTree>
    <p:extLst>
      <p:ext uri="{BB962C8B-B14F-4D97-AF65-F5344CB8AC3E}">
        <p14:creationId xmlns:p14="http://schemas.microsoft.com/office/powerpoint/2010/main" val="375560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B6D12-FB6B-59F9-9676-A0771D591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Four-Star Crazy (1/4)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78BC7-77DD-DB5E-7694-CF9CA27DE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EPA says PM</a:t>
            </a:r>
            <a:r>
              <a:rPr lang="en-US" b="1" baseline="-25000" dirty="0"/>
              <a:t>2.5</a:t>
            </a:r>
            <a:r>
              <a:rPr lang="en-US" b="1" dirty="0"/>
              <a:t> is the most </a:t>
            </a:r>
          </a:p>
          <a:p>
            <a:pPr marL="0" indent="0" algn="ctr">
              <a:buNone/>
            </a:pPr>
            <a:r>
              <a:rPr lang="en-US" b="1" dirty="0"/>
              <a:t>toxic substance known to man.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D534F7-0E27-0132-FD20-7D5D9600B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2827249"/>
            <a:ext cx="67691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23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5AC3C-8C8B-FAB1-8B78-17173799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Four-Star Crazy (2/4)</a:t>
            </a:r>
          </a:p>
        </p:txBody>
      </p:sp>
      <p:pic>
        <p:nvPicPr>
          <p:cNvPr id="1026" name="Picture 2" descr="Sugar punchline">
            <a:extLst>
              <a:ext uri="{FF2B5EF4-FFF2-40B4-BE49-F238E27FC236}">
                <a16:creationId xmlns:a16="http://schemas.microsoft.com/office/drawing/2014/main" id="{2A0A73D9-6DE7-99C6-8F5C-94C5E790A4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231" y="1600200"/>
            <a:ext cx="339753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868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B2ADA-E4D4-AE12-39D5-E4AB59F3E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Four-Star Crazy (3/4)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54804-8F58-47B3-255A-1DBE69C16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EPA-funded researcher claims PM</a:t>
            </a:r>
            <a:r>
              <a:rPr lang="en-US" b="1" baseline="-25000" dirty="0"/>
              <a:t>2.5</a:t>
            </a:r>
            <a:r>
              <a:rPr lang="en-US" b="1" dirty="0"/>
              <a:t> </a:t>
            </a:r>
          </a:p>
          <a:p>
            <a:pPr marL="0" indent="0" algn="ctr">
              <a:buNone/>
            </a:pPr>
            <a:r>
              <a:rPr lang="en-US" b="1" dirty="0"/>
              <a:t>far more dangerous than smoking.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F5A69F-5E18-A490-294A-C6E0264CDD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89754" y="2930901"/>
            <a:ext cx="5657664" cy="337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81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19DED-6384-C132-32AF-92BC21911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Four-Star Crazy (4/4)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E7DD3-D661-93FE-0770-55449A31A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EPA suggests cleaner air is deadlier air.</a:t>
            </a:r>
          </a:p>
          <a:p>
            <a:pPr marL="0" indent="0" algn="ctr">
              <a:buNone/>
            </a:pP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0A615-DE82-7775-6796-38D1A6232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27" y="2458428"/>
            <a:ext cx="6824609" cy="384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60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D6034E-605A-464C-1222-E871F2CB47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8542" y="1356189"/>
            <a:ext cx="8092358" cy="369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39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is PM</a:t>
            </a:r>
            <a:r>
              <a:rPr lang="en-US" b="1" baseline="-25000" dirty="0"/>
              <a:t>2.5</a:t>
            </a:r>
            <a:r>
              <a:rPr lang="en-US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Airborne ‘fine particulate matter = ‘PM</a:t>
            </a:r>
            <a:r>
              <a:rPr lang="en-US" baseline="-25000" dirty="0"/>
              <a:t>2.5</a:t>
            </a:r>
            <a:r>
              <a:rPr lang="en-US" dirty="0"/>
              <a:t>’</a:t>
            </a:r>
          </a:p>
          <a:p>
            <a:r>
              <a:rPr lang="en-US" b="1" dirty="0">
                <a:solidFill>
                  <a:srgbClr val="FF0000"/>
                </a:solidFill>
              </a:rPr>
              <a:t>Dust or soot </a:t>
            </a:r>
            <a:r>
              <a:rPr lang="en-US" dirty="0"/>
              <a:t>- alone or with gaseous material</a:t>
            </a:r>
          </a:p>
          <a:p>
            <a:pPr lvl="1"/>
            <a:r>
              <a:rPr lang="en-US" dirty="0"/>
              <a:t>Manmade</a:t>
            </a:r>
          </a:p>
          <a:p>
            <a:pPr lvl="2"/>
            <a:r>
              <a:rPr lang="en-US" dirty="0"/>
              <a:t>Smoke from smokestacks, tailpipes, chimneys, smoking, BBQs, fireplaces</a:t>
            </a:r>
          </a:p>
          <a:p>
            <a:pPr lvl="1"/>
            <a:r>
              <a:rPr lang="en-US" dirty="0"/>
              <a:t>Natural</a:t>
            </a:r>
          </a:p>
          <a:p>
            <a:pPr lvl="2"/>
            <a:r>
              <a:rPr lang="en-US" dirty="0"/>
              <a:t>Dust, pollen, mold, pet dander, wildfire smoke, volcanic emissions</a:t>
            </a:r>
          </a:p>
        </p:txBody>
      </p:sp>
    </p:spTree>
    <p:extLst>
      <p:ext uri="{BB962C8B-B14F-4D97-AF65-F5344CB8AC3E}">
        <p14:creationId xmlns:p14="http://schemas.microsoft.com/office/powerpoint/2010/main" val="4211114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Imagining PM</a:t>
            </a:r>
            <a:r>
              <a:rPr lang="en-US" b="1" baseline="-25000" dirty="0"/>
              <a:t>2.5</a:t>
            </a:r>
          </a:p>
        </p:txBody>
      </p:sp>
      <p:pic>
        <p:nvPicPr>
          <p:cNvPr id="4" name="Content Placeholder 3" descr="EPA PM25 im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5170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3474F-9748-484F-952E-ECF8D5BDA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Why is PM</a:t>
            </a:r>
            <a:r>
              <a:rPr lang="en-US" b="1" baseline="-25000" dirty="0"/>
              <a:t>2.5</a:t>
            </a:r>
            <a:r>
              <a:rPr lang="en-US" b="1" dirty="0"/>
              <a:t> important?</a:t>
            </a:r>
            <a:br>
              <a:rPr lang="en-US" b="1" dirty="0"/>
            </a:br>
            <a:r>
              <a:rPr lang="en-US" sz="3600" b="1" dirty="0">
                <a:solidFill>
                  <a:srgbClr val="FF0000"/>
                </a:solidFill>
              </a:rPr>
              <a:t>Claim: 1 in 8 deaths worldwide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B9D6C-FA53-774B-A99D-9169E47EE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70E641-A2A1-E647-A7C4-73DA72A6A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93" y="1459363"/>
            <a:ext cx="7150813" cy="390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98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3D01F-FC5C-E14A-6CD9-3DACD80D4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PM</a:t>
            </a:r>
            <a:r>
              <a:rPr lang="en-US" b="1" baseline="-25000" dirty="0"/>
              <a:t>2.5</a:t>
            </a:r>
            <a:r>
              <a:rPr lang="en-US" b="1" dirty="0"/>
              <a:t> Reverse Weaponizes </a:t>
            </a:r>
            <a:br>
              <a:rPr lang="en-US" b="1" dirty="0"/>
            </a:br>
            <a:r>
              <a:rPr lang="en-US" b="1" dirty="0"/>
              <a:t>Cost-Benefit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774F0-7316-7BE2-0B18-F00162137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EPA values every life at about $10 million, regardless of age at death.</a:t>
            </a:r>
          </a:p>
          <a:p>
            <a:r>
              <a:rPr lang="en-US" dirty="0"/>
              <a:t>EPA has attributed to PM</a:t>
            </a:r>
            <a:r>
              <a:rPr lang="en-US" baseline="-25000" dirty="0"/>
              <a:t>2.5</a:t>
            </a:r>
            <a:r>
              <a:rPr lang="en-US" dirty="0"/>
              <a:t> as many as 570,000 US deaths per</a:t>
            </a:r>
          </a:p>
          <a:p>
            <a:r>
              <a:rPr lang="en-US" dirty="0"/>
              <a:t>So PM</a:t>
            </a:r>
            <a:r>
              <a:rPr lang="en-US" baseline="-25000" dirty="0"/>
              <a:t>2.5</a:t>
            </a:r>
            <a:r>
              <a:rPr lang="en-US" dirty="0"/>
              <a:t> is potentially worth about $5.7 trillion in annual economic ‘benefits’ for EPA  regulation</a:t>
            </a:r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940956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A196D2-E918-AAF9-FB96-BE8629DD1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65241"/>
            <a:ext cx="7772400" cy="455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35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005AB7-7FE4-2006-8828-FBD8E4B5C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38" y="850549"/>
            <a:ext cx="7772400" cy="515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7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9250D6-EA44-EBF0-DC26-6CFCA99C7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05" y="639444"/>
            <a:ext cx="7012190" cy="599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13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8869</TotalTime>
  <Words>597</Words>
  <Application>Microsoft Macintosh PowerPoint</Application>
  <PresentationFormat>On-screen Show (4:3)</PresentationFormat>
  <Paragraphs>103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EPA and PM2.5: No Science, No Bodies, Just Fraud</vt:lpstr>
      <vt:lpstr>The Key Question:</vt:lpstr>
      <vt:lpstr>What is PM2.5?</vt:lpstr>
      <vt:lpstr>Imagining PM2.5</vt:lpstr>
      <vt:lpstr>Why is PM2.5 important? Claim: 1 in 8 deaths worldwide</vt:lpstr>
      <vt:lpstr>PM2.5 Reverse Weaponizes  Cost-Benefit Analysis</vt:lpstr>
      <vt:lpstr>PowerPoint Presentation</vt:lpstr>
      <vt:lpstr>PowerPoint Presentation</vt:lpstr>
      <vt:lpstr>PowerPoint Presentation</vt:lpstr>
      <vt:lpstr>PowerPoint Presentation</vt:lpstr>
      <vt:lpstr>Key Issue</vt:lpstr>
      <vt:lpstr>EPA relies on three lines of evidence.</vt:lpstr>
      <vt:lpstr>July 2011 Challenge</vt:lpstr>
      <vt:lpstr>What does the PM2.5  epidemiology show? Nothing.</vt:lpstr>
      <vt:lpstr>What does the PM2.5  animal toxicology show? Nothing.</vt:lpstr>
      <vt:lpstr>What do the PM2.5  human experiments show? Nothing.</vt:lpstr>
      <vt:lpstr>EPA piped diesel exhaust to human guinea pigs…</vt:lpstr>
      <vt:lpstr>… sitting in a gas chamber.</vt:lpstr>
      <vt:lpstr>Real-World PM2.5 Exposures</vt:lpstr>
      <vt:lpstr>July 2011 Challenge Still Unmet</vt:lpstr>
      <vt:lpstr>How does EPA get away with it?</vt:lpstr>
      <vt:lpstr>Is it just Steve Milloy?</vt:lpstr>
      <vt:lpstr>Good and Bad News</vt:lpstr>
      <vt:lpstr>Four-Star Crazy (1/4)</vt:lpstr>
      <vt:lpstr>Four-Star Crazy (2/4)</vt:lpstr>
      <vt:lpstr>Four-Star Crazy (3/4)</vt:lpstr>
      <vt:lpstr>Four-Star Crazy (4/4)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Farce: The EPA’s Regulatory “Science” on Airborne Particles </dc:title>
  <dc:creator>Nobody</dc:creator>
  <cp:lastModifiedBy>Steve Milloy</cp:lastModifiedBy>
  <cp:revision>214</cp:revision>
  <cp:lastPrinted>2015-06-24T14:55:52Z</cp:lastPrinted>
  <dcterms:created xsi:type="dcterms:W3CDTF">2015-06-15T13:14:34Z</dcterms:created>
  <dcterms:modified xsi:type="dcterms:W3CDTF">2023-03-13T17:34:51Z</dcterms:modified>
</cp:coreProperties>
</file>