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312" r:id="rId4"/>
    <p:sldId id="313" r:id="rId5"/>
    <p:sldId id="314" r:id="rId6"/>
    <p:sldId id="315" r:id="rId7"/>
    <p:sldId id="257" r:id="rId8"/>
    <p:sldId id="258" r:id="rId9"/>
    <p:sldId id="259" r:id="rId10"/>
    <p:sldId id="261" r:id="rId11"/>
    <p:sldId id="346" r:id="rId12"/>
    <p:sldId id="262" r:id="rId13"/>
    <p:sldId id="320" r:id="rId14"/>
    <p:sldId id="263" r:id="rId15"/>
    <p:sldId id="264" r:id="rId16"/>
    <p:sldId id="265" r:id="rId17"/>
    <p:sldId id="266" r:id="rId18"/>
    <p:sldId id="267" r:id="rId19"/>
    <p:sldId id="268" r:id="rId20"/>
    <p:sldId id="318" r:id="rId21"/>
    <p:sldId id="269" r:id="rId22"/>
    <p:sldId id="337" r:id="rId23"/>
    <p:sldId id="270" r:id="rId24"/>
    <p:sldId id="271" r:id="rId25"/>
    <p:sldId id="344" r:id="rId26"/>
    <p:sldId id="272" r:id="rId27"/>
    <p:sldId id="338" r:id="rId28"/>
    <p:sldId id="273" r:id="rId29"/>
    <p:sldId id="274" r:id="rId30"/>
    <p:sldId id="275" r:id="rId31"/>
    <p:sldId id="276" r:id="rId32"/>
    <p:sldId id="278" r:id="rId33"/>
    <p:sldId id="279" r:id="rId34"/>
    <p:sldId id="280" r:id="rId35"/>
    <p:sldId id="281" r:id="rId36"/>
    <p:sldId id="282" r:id="rId37"/>
    <p:sldId id="339" r:id="rId38"/>
    <p:sldId id="284" r:id="rId39"/>
    <p:sldId id="347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316" r:id="rId49"/>
    <p:sldId id="293" r:id="rId50"/>
    <p:sldId id="294" r:id="rId51"/>
    <p:sldId id="342" r:id="rId52"/>
    <p:sldId id="295" r:id="rId53"/>
    <p:sldId id="296" r:id="rId54"/>
    <p:sldId id="297" r:id="rId55"/>
    <p:sldId id="298" r:id="rId56"/>
    <p:sldId id="340" r:id="rId57"/>
    <p:sldId id="317" r:id="rId58"/>
    <p:sldId id="299" r:id="rId59"/>
    <p:sldId id="300" r:id="rId60"/>
    <p:sldId id="319" r:id="rId61"/>
    <p:sldId id="301" r:id="rId62"/>
    <p:sldId id="302" r:id="rId63"/>
    <p:sldId id="305" r:id="rId64"/>
    <p:sldId id="308" r:id="rId65"/>
    <p:sldId id="309" r:id="rId66"/>
    <p:sldId id="323" r:id="rId67"/>
    <p:sldId id="322" r:id="rId68"/>
    <p:sldId id="310" r:id="rId69"/>
    <p:sldId id="311" r:id="rId70"/>
    <p:sldId id="348" r:id="rId71"/>
    <p:sldId id="324" r:id="rId72"/>
    <p:sldId id="336" r:id="rId73"/>
    <p:sldId id="325" r:id="rId74"/>
    <p:sldId id="326" r:id="rId75"/>
    <p:sldId id="327" r:id="rId76"/>
    <p:sldId id="328" r:id="rId77"/>
    <p:sldId id="341" r:id="rId78"/>
    <p:sldId id="329" r:id="rId79"/>
    <p:sldId id="334" r:id="rId80"/>
    <p:sldId id="335" r:id="rId81"/>
    <p:sldId id="345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9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7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4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3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6/25/15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5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6/25/15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6/25/15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7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6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F747-9817-6E4A-A6C3-CD2A12DD7B4B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30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/>
              <a:t>Air Farce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The EPA’s Regulatory </a:t>
            </a:r>
            <a:r>
              <a:rPr lang="en-US" dirty="0" smtClean="0"/>
              <a:t>‘Science’ </a:t>
            </a:r>
            <a:r>
              <a:rPr lang="en-US" dirty="0" smtClean="0"/>
              <a:t>on Airborne Particles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Steve Milloy</a:t>
            </a:r>
          </a:p>
          <a:p>
            <a:r>
              <a:rPr lang="en-US" dirty="0" smtClean="0"/>
              <a:t>Cato Institute</a:t>
            </a:r>
          </a:p>
          <a:p>
            <a:r>
              <a:rPr lang="en-US" dirty="0" smtClean="0"/>
              <a:t> June 25,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Airborne Particles </a:t>
            </a:r>
            <a:br>
              <a:rPr lang="en-US" b="1" dirty="0" smtClean="0"/>
            </a:br>
            <a:r>
              <a:rPr lang="en-US" b="1" dirty="0" smtClean="0"/>
              <a:t>Are Key to EPA’s Efforts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Fine particulate matter, called ‘PM</a:t>
            </a:r>
            <a:r>
              <a:rPr lang="en-US" baseline="-25000" dirty="0" smtClean="0"/>
              <a:t>2.5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Dust, soot, gaseous material</a:t>
            </a:r>
          </a:p>
          <a:p>
            <a:pPr lvl="1"/>
            <a:r>
              <a:rPr lang="en-US" dirty="0" smtClean="0"/>
              <a:t>2.5 millionths of a meter wide (about 1</a:t>
            </a:r>
            <a:r>
              <a:rPr lang="en-US" dirty="0" smtClean="0"/>
              <a:t>/20 </a:t>
            </a:r>
            <a:r>
              <a:rPr lang="en-US" dirty="0" smtClean="0"/>
              <a:t>the width of a human hair)</a:t>
            </a:r>
          </a:p>
          <a:p>
            <a:pPr lvl="1"/>
            <a:r>
              <a:rPr lang="en-US" dirty="0" smtClean="0"/>
              <a:t>Produced by burning</a:t>
            </a:r>
          </a:p>
          <a:p>
            <a:pPr lvl="2"/>
            <a:r>
              <a:rPr lang="en-US" dirty="0" smtClean="0"/>
              <a:t>Smokestacks, chimneys</a:t>
            </a:r>
          </a:p>
          <a:p>
            <a:pPr lvl="2"/>
            <a:r>
              <a:rPr lang="en-US" dirty="0" smtClean="0"/>
              <a:t>Tailpipes</a:t>
            </a:r>
          </a:p>
          <a:p>
            <a:pPr lvl="2"/>
            <a:r>
              <a:rPr lang="en-US" dirty="0" smtClean="0"/>
              <a:t>Forest fires</a:t>
            </a:r>
          </a:p>
          <a:p>
            <a:pPr lvl="2"/>
            <a:r>
              <a:rPr lang="en-US" dirty="0" smtClean="0"/>
              <a:t>Smoking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1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Imagining PM</a:t>
            </a:r>
            <a:r>
              <a:rPr lang="en-US" baseline="-25000" dirty="0" smtClean="0"/>
              <a:t>2.5</a:t>
            </a:r>
            <a:endParaRPr lang="en-US" dirty="0"/>
          </a:p>
        </p:txBody>
      </p:sp>
      <p:pic>
        <p:nvPicPr>
          <p:cNvPr id="4" name="Content Placeholder 3" descr="EPA PM25 im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517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Three Key EPA Assumptions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Breathing PM</a:t>
            </a:r>
            <a:r>
              <a:rPr lang="en-US" baseline="-25000" dirty="0" smtClean="0"/>
              <a:t>2.5</a:t>
            </a:r>
            <a:r>
              <a:rPr lang="en-US" dirty="0" smtClean="0"/>
              <a:t> kills people </a:t>
            </a:r>
          </a:p>
          <a:p>
            <a:pPr lvl="1"/>
            <a:r>
              <a:rPr lang="en-US" dirty="0" smtClean="0"/>
              <a:t>Especially the elderly and/or sick</a:t>
            </a:r>
          </a:p>
          <a:p>
            <a:r>
              <a:rPr lang="en-US" dirty="0" smtClean="0"/>
              <a:t>ANY inhalation of PM</a:t>
            </a:r>
            <a:r>
              <a:rPr lang="en-US" baseline="-25000" dirty="0" smtClean="0"/>
              <a:t>2.5</a:t>
            </a:r>
            <a:r>
              <a:rPr lang="en-US" dirty="0" smtClean="0"/>
              <a:t> can kill</a:t>
            </a:r>
          </a:p>
          <a:p>
            <a:pPr lvl="1"/>
            <a:r>
              <a:rPr lang="en-US" dirty="0" smtClean="0"/>
              <a:t>Even one molecule</a:t>
            </a:r>
          </a:p>
          <a:p>
            <a:r>
              <a:rPr lang="en-US" dirty="0" smtClean="0"/>
              <a:t> Death can occur:</a:t>
            </a:r>
          </a:p>
          <a:p>
            <a:pPr lvl="1"/>
            <a:r>
              <a:rPr lang="en-US" dirty="0" smtClean="0"/>
              <a:t>Short-term </a:t>
            </a:r>
            <a:r>
              <a:rPr lang="en-US" dirty="0" smtClean="0"/>
              <a:t>(within hours or days)</a:t>
            </a:r>
          </a:p>
          <a:p>
            <a:pPr lvl="1"/>
            <a:r>
              <a:rPr lang="en-US" dirty="0" smtClean="0"/>
              <a:t>Long-term (after </a:t>
            </a:r>
            <a:r>
              <a:rPr lang="en-US" dirty="0" smtClean="0"/>
              <a:t>decades of </a:t>
            </a:r>
            <a:r>
              <a:rPr lang="en-US" dirty="0" smtClean="0"/>
              <a:t>inhalation)</a:t>
            </a: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384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a nutshell….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 </a:t>
            </a:r>
            <a:r>
              <a:rPr lang="en-US" dirty="0"/>
              <a:t>views PM</a:t>
            </a:r>
            <a:r>
              <a:rPr lang="en-US" baseline="-25000" dirty="0"/>
              <a:t>2.5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/>
              <a:t>the </a:t>
            </a:r>
            <a:r>
              <a:rPr lang="en-US" u="sng" dirty="0"/>
              <a:t>most deadly substance </a:t>
            </a:r>
            <a:r>
              <a:rPr lang="en-US" u="sng" dirty="0" smtClean="0"/>
              <a:t>known to man</a:t>
            </a:r>
          </a:p>
          <a:p>
            <a:r>
              <a:rPr lang="en-US" dirty="0" smtClean="0"/>
              <a:t>No </a:t>
            </a:r>
            <a:r>
              <a:rPr lang="en-US" dirty="0"/>
              <a:t>other substance </a:t>
            </a:r>
            <a:r>
              <a:rPr lang="en-US" dirty="0" smtClean="0"/>
              <a:t>kills </a:t>
            </a:r>
            <a:r>
              <a:rPr lang="en-US" dirty="0"/>
              <a:t>by means of ‘any’ exposure.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4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Beware – 10 micrograms/m</a:t>
            </a:r>
            <a:r>
              <a:rPr lang="en-US" b="1" baseline="30000" dirty="0" smtClean="0"/>
              <a:t>3</a:t>
            </a:r>
            <a:r>
              <a:rPr lang="en-US" b="1" dirty="0" smtClean="0"/>
              <a:t> PM</a:t>
            </a:r>
            <a:r>
              <a:rPr lang="en-US" b="1" baseline="-25000" dirty="0" smtClean="0"/>
              <a:t>2.5</a:t>
            </a:r>
            <a:endParaRPr lang="en-US" b="1" dirty="0"/>
          </a:p>
        </p:txBody>
      </p:sp>
      <p:pic>
        <p:nvPicPr>
          <p:cNvPr id="4" name="Content Placeholder 3" descr="cato-build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50" r="-9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294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Did you inhale 0 micrograms…</a:t>
            </a:r>
            <a:br>
              <a:rPr lang="en-US" b="1" dirty="0" smtClean="0"/>
            </a:br>
            <a:r>
              <a:rPr lang="en-US" b="1" dirty="0" smtClean="0"/>
              <a:t> or only 1?</a:t>
            </a:r>
            <a:endParaRPr lang="en-US" b="1" dirty="0"/>
          </a:p>
        </p:txBody>
      </p:sp>
      <p:pic>
        <p:nvPicPr>
          <p:cNvPr id="4" name="Content Placeholder 3" descr="Dirty Har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4" r="-52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6809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Lest you think this exaggeration…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 scientific assessments:</a:t>
            </a:r>
          </a:p>
          <a:p>
            <a:pPr lvl="1"/>
            <a:r>
              <a:rPr lang="en-US" dirty="0" smtClean="0"/>
              <a:t>Population </a:t>
            </a:r>
            <a:r>
              <a:rPr lang="en-US" u="sng" dirty="0" smtClean="0"/>
              <a:t>death rates </a:t>
            </a:r>
            <a:r>
              <a:rPr lang="en-US" dirty="0" smtClean="0"/>
              <a:t>increase by up to 1.2% per 10 microgram/m</a:t>
            </a:r>
            <a:r>
              <a:rPr lang="en-US" baseline="30000" dirty="0" smtClean="0"/>
              <a:t>3</a:t>
            </a:r>
            <a:r>
              <a:rPr lang="en-US" dirty="0" smtClean="0"/>
              <a:t> increase in PM</a:t>
            </a:r>
            <a:r>
              <a:rPr lang="en-US" baseline="-25000" dirty="0" smtClean="0"/>
              <a:t>2.5</a:t>
            </a:r>
          </a:p>
          <a:p>
            <a:pPr lvl="2"/>
            <a:r>
              <a:rPr lang="en-US" dirty="0" smtClean="0"/>
              <a:t>Increase is from </a:t>
            </a:r>
            <a:r>
              <a:rPr lang="en-US" u="sng" dirty="0" smtClean="0"/>
              <a:t>zero</a:t>
            </a:r>
            <a:r>
              <a:rPr lang="en-US" dirty="0" smtClean="0"/>
              <a:t> exposure</a:t>
            </a:r>
          </a:p>
          <a:p>
            <a:pPr lvl="1"/>
            <a:r>
              <a:rPr lang="en-US" dirty="0" smtClean="0"/>
              <a:t>‘Strong evidence’ that death occurs in the ‘short-term (hours, days)’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04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Lest you think this </a:t>
            </a:r>
            <a:r>
              <a:rPr lang="en-US" b="1" dirty="0" smtClean="0"/>
              <a:t>exaggeration (cont’d)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Jonathan </a:t>
            </a:r>
            <a:r>
              <a:rPr lang="en-US" dirty="0" err="1" smtClean="0"/>
              <a:t>Samet</a:t>
            </a:r>
            <a:r>
              <a:rPr lang="en-US" dirty="0" smtClean="0"/>
              <a:t>, the chairman of EPA’s outside science advisory group (Clean Air Science Advisory Committee):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amet NEJM quo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10" y="3248377"/>
            <a:ext cx="38100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08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Lest you think this exaggeration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Letter from EPA’s Gina McCarthy to Rep. Fred Upton, February 2012: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ina Upton cl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758"/>
            <a:ext cx="9144000" cy="239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3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Lest you think this exaggeration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 chief Lisa Jackson testimony to a House subcommittee, September 2011: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Lisa Jackson Sep 22 2011 testimon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50" y="3059113"/>
            <a:ext cx="44831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2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Steve Milloy?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B.A., Natural Sciences, Johns Hopkins University</a:t>
            </a:r>
          </a:p>
          <a:p>
            <a:pPr lvl="1"/>
            <a:r>
              <a:rPr lang="en-US" dirty="0" smtClean="0"/>
              <a:t>Masters, Biostatistics, Johns Hopkins University</a:t>
            </a:r>
          </a:p>
          <a:p>
            <a:pPr lvl="1"/>
            <a:r>
              <a:rPr lang="en-US" dirty="0" smtClean="0"/>
              <a:t>J.D., University of Baltimore,</a:t>
            </a:r>
          </a:p>
          <a:p>
            <a:pPr lvl="1"/>
            <a:r>
              <a:rPr lang="en-US" dirty="0" smtClean="0"/>
              <a:t>L.L.M., Securities Regulation, Georgetown University</a:t>
            </a:r>
            <a:endParaRPr lang="en-US" dirty="0"/>
          </a:p>
          <a:p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SEC &amp; broker-dealers</a:t>
            </a:r>
          </a:p>
          <a:p>
            <a:pPr lvl="1"/>
            <a:r>
              <a:rPr lang="en-US" dirty="0" smtClean="0"/>
              <a:t>Led and affiliated with free market think tanks</a:t>
            </a:r>
          </a:p>
          <a:p>
            <a:pPr lvl="1"/>
            <a:r>
              <a:rPr lang="en-US" dirty="0" smtClean="0"/>
              <a:t>Consultant to Fortune 50 companies</a:t>
            </a:r>
          </a:p>
          <a:p>
            <a:pPr lvl="1"/>
            <a:r>
              <a:rPr lang="en-US" dirty="0" smtClean="0"/>
              <a:t>‘Junk Science’ </a:t>
            </a:r>
            <a:r>
              <a:rPr lang="en-US" dirty="0"/>
              <a:t>c</a:t>
            </a:r>
            <a:r>
              <a:rPr lang="en-US" dirty="0" smtClean="0"/>
              <a:t>olumnist for </a:t>
            </a:r>
            <a:r>
              <a:rPr lang="en-US" dirty="0" err="1" smtClean="0"/>
              <a:t>FoxNews.com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Mutual fund co-founder, portfolio manager</a:t>
            </a:r>
          </a:p>
          <a:p>
            <a:pPr lvl="1"/>
            <a:r>
              <a:rPr lang="en-US" dirty="0" smtClean="0"/>
              <a:t>Executive for coal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82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Lest you think this exaggeration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 chief Lisa Jackson testimony to a House subcommittee, September 2011:</a:t>
            </a:r>
          </a:p>
          <a:p>
            <a:pPr lvl="1"/>
            <a:r>
              <a:rPr lang="en-US" i="1" dirty="0"/>
              <a:t>Particulate matter causes premature death. It doesn’t make you sick. It’s directly causal to dying sooner than you should</a:t>
            </a:r>
            <a:r>
              <a:rPr lang="en-US" i="1" dirty="0" smtClean="0"/>
              <a:t>.</a:t>
            </a:r>
          </a:p>
          <a:p>
            <a:pPr lvl="1"/>
            <a:r>
              <a:rPr lang="en-US" i="1" dirty="0"/>
              <a:t>If we could reduce particulate matter to levels that are healthy we would have an identical impact to finding a cure for cancer.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23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Jumping the Shark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EPA chief says PM</a:t>
            </a:r>
            <a:r>
              <a:rPr lang="en-US" sz="4000" baseline="-25000" dirty="0" smtClean="0"/>
              <a:t>2.5</a:t>
            </a:r>
            <a:r>
              <a:rPr lang="en-US" sz="4000" dirty="0" smtClean="0"/>
              <a:t> kills</a:t>
            </a:r>
          </a:p>
          <a:p>
            <a:pPr marL="0" indent="0" algn="ctr">
              <a:buNone/>
            </a:pPr>
            <a:r>
              <a:rPr lang="en-US" sz="8000" dirty="0" smtClean="0"/>
              <a:t>570,000</a:t>
            </a:r>
          </a:p>
          <a:p>
            <a:pPr marL="0" indent="0" algn="ctr">
              <a:buNone/>
            </a:pPr>
            <a:r>
              <a:rPr lang="en-US" sz="4000" dirty="0" smtClean="0"/>
              <a:t>Americans per year*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* - About 23% of annual U.S. deaths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9819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Jumping the Shark (cont’d)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Blue sky breathing kills 570,000/year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Smoking kills 440,000/year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cato-buil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8" y="2984615"/>
            <a:ext cx="3810000" cy="2495550"/>
          </a:xfrm>
          <a:prstGeom prst="rect">
            <a:avLst/>
          </a:prstGeom>
        </p:spPr>
      </p:pic>
      <p:pic>
        <p:nvPicPr>
          <p:cNvPr id="8" name="Picture 7" descr="Pictures-Of-Smok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28" y="2984615"/>
            <a:ext cx="3632200" cy="2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45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does 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help EPA’s agenda?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Saving thousands of lives is good PR</a:t>
            </a:r>
          </a:p>
          <a:p>
            <a:pPr lvl="1"/>
            <a:r>
              <a:rPr lang="en-US" dirty="0" smtClean="0"/>
              <a:t>CSAPR &amp; MATS rules – up to 34,000 lives per year</a:t>
            </a:r>
          </a:p>
          <a:p>
            <a:pPr lvl="1"/>
            <a:r>
              <a:rPr lang="en-US" dirty="0" smtClean="0"/>
              <a:t>Clean Power Plan – up to 6,600 lives per year</a:t>
            </a:r>
          </a:p>
          <a:p>
            <a:r>
              <a:rPr lang="en-US" dirty="0" smtClean="0"/>
              <a:t>Short-circuit debate over costs, benefits of rules</a:t>
            </a:r>
          </a:p>
          <a:p>
            <a:pPr lvl="1"/>
            <a:r>
              <a:rPr lang="en-US" dirty="0" smtClean="0"/>
              <a:t>Each life ‘saved’ worth about $10 million</a:t>
            </a:r>
          </a:p>
          <a:p>
            <a:pPr lvl="1"/>
            <a:r>
              <a:rPr lang="en-US" dirty="0" smtClean="0"/>
              <a:t>CSAPR &amp; MATS benefits up to $380 billion/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2"/>
            <a:r>
              <a:rPr lang="en-US" dirty="0" smtClean="0"/>
              <a:t>Entire coal industry contribution to GDP is ~ $225 billion/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Clean Power Plan benefits up to $93 billion/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2"/>
            <a:r>
              <a:rPr lang="en-US" dirty="0" smtClean="0"/>
              <a:t>Coal industry cost estimate is ~$50 billion/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ndustry cost estimate cannot compete with EPA’s claimed PM</a:t>
            </a:r>
            <a:r>
              <a:rPr lang="en-US" baseline="-25000" dirty="0" smtClean="0"/>
              <a:t>2.5</a:t>
            </a:r>
            <a:r>
              <a:rPr lang="en-US" dirty="0" smtClean="0"/>
              <a:t> benefits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66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does PM</a:t>
            </a:r>
            <a:r>
              <a:rPr lang="en-US" b="1" baseline="-25000" dirty="0"/>
              <a:t>2.5</a:t>
            </a:r>
            <a:r>
              <a:rPr lang="en-US" b="1" dirty="0"/>
              <a:t> help EPA’s agenda</a:t>
            </a:r>
            <a:r>
              <a:rPr lang="en-US" b="1" dirty="0" smtClean="0"/>
              <a:t>? (cont’d)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 claims that by 2020, the Clean Air Act will be providing $2 trillion worth of benefits every year – 85% from reducing PM</a:t>
            </a:r>
            <a:r>
              <a:rPr lang="en-US" baseline="-25000" dirty="0" smtClean="0"/>
              <a:t>2.5</a:t>
            </a:r>
            <a:r>
              <a:rPr lang="en-US" dirty="0" smtClean="0"/>
              <a:t> deaths.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EPA 85 percent CAA benefits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3" y="3307753"/>
            <a:ext cx="7206615" cy="25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86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Late-Breaking Claim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CNN interview with EPA chief Gina McCarthy, June 22, 2015: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PA 57000 clai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6455"/>
            <a:ext cx="9144000" cy="31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28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 to EPA</a:t>
            </a:r>
            <a:endParaRPr lang="en-US" b="1" dirty="0"/>
          </a:p>
        </p:txBody>
      </p:sp>
      <p:pic>
        <p:nvPicPr>
          <p:cNvPr id="4" name="Content Placeholder 3" descr="Show us the bodies PD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333" b="-58333"/>
          <a:stretch>
            <a:fillRect/>
          </a:stretch>
        </p:blipFill>
        <p:spPr>
          <a:xfrm>
            <a:off x="578145" y="169091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971593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EPA’s 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 Deputy Administrator to Congress, July 20, 2011:</a:t>
            </a:r>
          </a:p>
          <a:p>
            <a:pPr marL="800100" lvl="2" indent="0">
              <a:buNone/>
            </a:pPr>
            <a:endParaRPr lang="en-US" i="1" dirty="0" smtClean="0"/>
          </a:p>
          <a:p>
            <a:pPr marL="800100" lvl="2" indent="0">
              <a:buNone/>
            </a:pPr>
            <a:r>
              <a:rPr lang="en-US" i="1" dirty="0" smtClean="0"/>
              <a:t>… these </a:t>
            </a:r>
            <a:r>
              <a:rPr lang="en-US" i="1" dirty="0"/>
              <a:t>are not fabricated, they’re based on peer-reviewed science, both clinical and epidemiological studies.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32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EPA Claims 3 Lines of Evidence Support 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Claims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Epidemiology studies</a:t>
            </a:r>
          </a:p>
          <a:p>
            <a:pPr lvl="1"/>
            <a:r>
              <a:rPr lang="en-US" dirty="0" smtClean="0"/>
              <a:t>Study of disease patterns in human populations</a:t>
            </a:r>
          </a:p>
          <a:p>
            <a:r>
              <a:rPr lang="en-US" dirty="0" smtClean="0"/>
              <a:t>Toxicology studies</a:t>
            </a:r>
          </a:p>
          <a:p>
            <a:pPr lvl="1"/>
            <a:r>
              <a:rPr lang="en-US" dirty="0" smtClean="0"/>
              <a:t>See what happens when you poison animals</a:t>
            </a:r>
          </a:p>
          <a:p>
            <a:r>
              <a:rPr lang="en-US" dirty="0" smtClean="0"/>
              <a:t>Clinical studies/human testing</a:t>
            </a:r>
          </a:p>
          <a:p>
            <a:pPr lvl="1"/>
            <a:r>
              <a:rPr lang="en-US" dirty="0" smtClean="0"/>
              <a:t>See what happens when you poison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06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Epidemiology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 claims:</a:t>
            </a:r>
          </a:p>
          <a:p>
            <a:pPr lvl="1"/>
            <a:r>
              <a:rPr lang="en-US" dirty="0" smtClean="0"/>
              <a:t>Hundreds/thousands of studies support notion that PM</a:t>
            </a:r>
            <a:r>
              <a:rPr lang="en-US" baseline="-25000" dirty="0" smtClean="0"/>
              <a:t>2.5</a:t>
            </a:r>
            <a:r>
              <a:rPr lang="en-US" dirty="0" smtClean="0"/>
              <a:t> kills</a:t>
            </a:r>
          </a:p>
          <a:p>
            <a:pPr lvl="1"/>
            <a:r>
              <a:rPr lang="en-US" dirty="0" smtClean="0"/>
              <a:t>All report similar </a:t>
            </a:r>
            <a:r>
              <a:rPr lang="en-US" u="sng" dirty="0" smtClean="0"/>
              <a:t>statistical correlations</a:t>
            </a:r>
            <a:r>
              <a:rPr lang="en-US" dirty="0" smtClean="0"/>
              <a:t> between outdoor monitor measurements of PM</a:t>
            </a:r>
            <a:r>
              <a:rPr lang="en-US" baseline="-25000" dirty="0" smtClean="0"/>
              <a:t>2.5</a:t>
            </a:r>
            <a:r>
              <a:rPr lang="en-US" dirty="0" smtClean="0"/>
              <a:t> and increased rates of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7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S 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56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58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Epidemiology Reality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Poor quality data -- GIGO</a:t>
            </a:r>
          </a:p>
          <a:p>
            <a:pPr lvl="1"/>
            <a:r>
              <a:rPr lang="en-US" dirty="0" smtClean="0"/>
              <a:t>No actual exposure data</a:t>
            </a:r>
          </a:p>
          <a:p>
            <a:pPr lvl="1"/>
            <a:r>
              <a:rPr lang="en-US" dirty="0" smtClean="0"/>
              <a:t>No determinations on cause of death</a:t>
            </a:r>
          </a:p>
          <a:p>
            <a:r>
              <a:rPr lang="en-US" dirty="0" smtClean="0"/>
              <a:t>Weak correlations – harvesting statistical noise, at best</a:t>
            </a:r>
          </a:p>
          <a:p>
            <a:r>
              <a:rPr lang="en-US" dirty="0" smtClean="0"/>
              <a:t>Ignore studies showing no correlation</a:t>
            </a:r>
          </a:p>
          <a:p>
            <a:r>
              <a:rPr lang="en-US" dirty="0" smtClean="0"/>
              <a:t>Corrupt review process</a:t>
            </a:r>
          </a:p>
          <a:p>
            <a:pPr lvl="1"/>
            <a:r>
              <a:rPr lang="en-US" dirty="0" smtClean="0"/>
              <a:t>EPA pays researchers to produce studies and then hires same researchers to review their own/colleagues’ research.</a:t>
            </a:r>
          </a:p>
          <a:p>
            <a:r>
              <a:rPr lang="en-US" dirty="0" smtClean="0"/>
              <a:t>EPA admits in litigation over PM</a:t>
            </a:r>
            <a:r>
              <a:rPr lang="en-US" baseline="-25000" dirty="0" smtClean="0"/>
              <a:t>2.5</a:t>
            </a:r>
            <a:r>
              <a:rPr lang="en-US" dirty="0" smtClean="0"/>
              <a:t>: ‘Epidemiologic </a:t>
            </a:r>
            <a:r>
              <a:rPr lang="en-US" dirty="0"/>
              <a:t>studies do not generally provide evidence of direct causation</a:t>
            </a:r>
            <a:r>
              <a:rPr lang="en-US" dirty="0" smtClean="0"/>
              <a:t>.’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39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Toxicology Reality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 exposed to PM</a:t>
            </a:r>
            <a:r>
              <a:rPr lang="en-US" baseline="-25000" dirty="0" smtClean="0"/>
              <a:t>2.5</a:t>
            </a:r>
            <a:r>
              <a:rPr lang="en-US" dirty="0" smtClean="0"/>
              <a:t> at levels 100s times greater than outdoor air.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animal has ever died in an experimental setting from PM</a:t>
            </a:r>
            <a:r>
              <a:rPr lang="en-US" baseline="-25000" dirty="0" smtClean="0"/>
              <a:t>2.5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rat-inhal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2392331" y="2731687"/>
            <a:ext cx="4114800" cy="22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58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</a:t>
            </a:r>
            <a:r>
              <a:rPr lang="en-US" b="1" dirty="0" smtClean="0"/>
              <a:t>Clinical/Human </a:t>
            </a:r>
            <a:r>
              <a:rPr lang="en-US" b="1" dirty="0" smtClean="0"/>
              <a:t>Testing Reality</a:t>
            </a:r>
            <a:endParaRPr lang="en-US" b="1" dirty="0"/>
          </a:p>
        </p:txBody>
      </p:sp>
      <p:pic>
        <p:nvPicPr>
          <p:cNvPr id="4" name="Content Placeholder 3" descr="EPA diesel tru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400" r="-71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6047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Human Testing </a:t>
            </a:r>
            <a:r>
              <a:rPr lang="en-US" b="1" dirty="0" smtClean="0"/>
              <a:t>Reality (cont’d)</a:t>
            </a:r>
            <a:endParaRPr lang="en-US" b="1" dirty="0"/>
          </a:p>
        </p:txBody>
      </p:sp>
      <p:pic>
        <p:nvPicPr>
          <p:cNvPr id="4" name="Content Placeholder 3" descr="EPA gas chamb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" b="1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8776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Human Testing Reality (cont’d)</a:t>
            </a:r>
          </a:p>
        </p:txBody>
      </p:sp>
      <p:pic>
        <p:nvPicPr>
          <p:cNvPr id="7" name="Content Placeholder 6" descr="EPA ad 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81" r="-67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6987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Human Testing Reality (cont’d)</a:t>
            </a:r>
          </a:p>
        </p:txBody>
      </p:sp>
      <p:pic>
        <p:nvPicPr>
          <p:cNvPr id="4" name="Content Placeholder 3" descr="EPA ad 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372" r="-623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181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Human Testing Reality (cont’d)</a:t>
            </a:r>
          </a:p>
        </p:txBody>
      </p:sp>
      <p:pic>
        <p:nvPicPr>
          <p:cNvPr id="4" name="Content Placeholder 3" descr="EPA ad 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9" b="97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5936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does EPA tell its </a:t>
            </a:r>
            <a:br>
              <a:rPr lang="en-US" b="1" dirty="0" smtClean="0"/>
            </a:br>
            <a:r>
              <a:rPr lang="en-US" b="1" dirty="0" smtClean="0"/>
              <a:t>human guinea pigs?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No disclosure of risk of death!</a:t>
            </a:r>
            <a:endParaRPr lang="en-US" sz="4000" dirty="0"/>
          </a:p>
        </p:txBody>
      </p:sp>
      <p:pic>
        <p:nvPicPr>
          <p:cNvPr id="4" name="Picture 3" descr="PM disclosu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51"/>
            <a:ext cx="9144000" cy="11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43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Recall: EPA says any 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can kill</a:t>
            </a:r>
            <a:endParaRPr lang="en-US" b="1" dirty="0"/>
          </a:p>
        </p:txBody>
      </p:sp>
      <p:pic>
        <p:nvPicPr>
          <p:cNvPr id="4" name="Content Placeholder 3" descr="Dirty Har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6" b="47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4816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Recall: 10 micrograms US average</a:t>
            </a:r>
            <a:endParaRPr lang="en-US" b="1" dirty="0"/>
          </a:p>
        </p:txBody>
      </p:sp>
      <p:pic>
        <p:nvPicPr>
          <p:cNvPr id="4" name="Content Placeholder 3" descr="cato-build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8" b="80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140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 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56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86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Human Testing Reality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600 microgram cl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" y="1829155"/>
            <a:ext cx="8322945" cy="50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97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Human Testing Reality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PM</a:t>
            </a:r>
            <a:r>
              <a:rPr lang="en-US" baseline="-25000" dirty="0" smtClean="0"/>
              <a:t>2.5</a:t>
            </a:r>
            <a:r>
              <a:rPr lang="en-US" dirty="0" smtClean="0"/>
              <a:t> concentration level of 600 micrograms per cubic meter is:</a:t>
            </a:r>
          </a:p>
          <a:p>
            <a:pPr lvl="1"/>
            <a:r>
              <a:rPr lang="en-US" dirty="0"/>
              <a:t>6</a:t>
            </a:r>
            <a:r>
              <a:rPr lang="en-US" dirty="0" smtClean="0"/>
              <a:t>0 times greater than PM</a:t>
            </a:r>
            <a:r>
              <a:rPr lang="en-US" baseline="-25000" dirty="0" smtClean="0"/>
              <a:t>2.5</a:t>
            </a:r>
            <a:r>
              <a:rPr lang="en-US" dirty="0" smtClean="0"/>
              <a:t> in average U.S. air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11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Human Testing Reality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PM</a:t>
            </a:r>
            <a:r>
              <a:rPr lang="en-US" baseline="-25000" dirty="0" smtClean="0"/>
              <a:t>2.5</a:t>
            </a:r>
            <a:r>
              <a:rPr lang="en-US" dirty="0" smtClean="0"/>
              <a:t> concentration level of 600 micrograms per cubic meter is:</a:t>
            </a:r>
          </a:p>
          <a:p>
            <a:pPr lvl="1"/>
            <a:r>
              <a:rPr lang="en-US" dirty="0"/>
              <a:t>6</a:t>
            </a:r>
            <a:r>
              <a:rPr lang="en-US" dirty="0" smtClean="0"/>
              <a:t>0 times greater than PM</a:t>
            </a:r>
            <a:r>
              <a:rPr lang="en-US" baseline="-25000" dirty="0" smtClean="0"/>
              <a:t>2.5</a:t>
            </a:r>
            <a:r>
              <a:rPr lang="en-US" dirty="0" smtClean="0"/>
              <a:t> in average U.S. air</a:t>
            </a:r>
          </a:p>
          <a:p>
            <a:pPr lvl="1"/>
            <a:r>
              <a:rPr lang="en-US" dirty="0" smtClean="0"/>
              <a:t>17 times greater than the maximum PM</a:t>
            </a:r>
            <a:r>
              <a:rPr lang="en-US" baseline="-25000" dirty="0" smtClean="0"/>
              <a:t>2.5</a:t>
            </a:r>
            <a:r>
              <a:rPr lang="en-US" dirty="0" smtClean="0"/>
              <a:t> allowed by EPA in U.S. air (35 micrograms)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57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Human Testing Reality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PM</a:t>
            </a:r>
            <a:r>
              <a:rPr lang="en-US" baseline="-25000" dirty="0" smtClean="0"/>
              <a:t>2.5</a:t>
            </a:r>
            <a:r>
              <a:rPr lang="en-US" dirty="0" smtClean="0"/>
              <a:t> concentration level of 600 micrograms per cubic meter is:</a:t>
            </a:r>
          </a:p>
          <a:p>
            <a:pPr lvl="1"/>
            <a:r>
              <a:rPr lang="en-US" dirty="0"/>
              <a:t>6</a:t>
            </a:r>
            <a:r>
              <a:rPr lang="en-US" dirty="0" smtClean="0"/>
              <a:t>0 times greater than PM</a:t>
            </a:r>
            <a:r>
              <a:rPr lang="en-US" baseline="-25000" dirty="0" smtClean="0"/>
              <a:t>2.5</a:t>
            </a:r>
            <a:r>
              <a:rPr lang="en-US" dirty="0" smtClean="0"/>
              <a:t> in average U.S. air</a:t>
            </a:r>
          </a:p>
          <a:p>
            <a:pPr lvl="1"/>
            <a:r>
              <a:rPr lang="en-US" dirty="0" smtClean="0"/>
              <a:t>17 times greater than the maximum PM</a:t>
            </a:r>
            <a:r>
              <a:rPr lang="en-US" baseline="-25000" dirty="0" smtClean="0"/>
              <a:t>2.5</a:t>
            </a:r>
            <a:r>
              <a:rPr lang="en-US" dirty="0" smtClean="0"/>
              <a:t> allowed by EPA in U.S. air (35 micrograms)</a:t>
            </a:r>
          </a:p>
          <a:p>
            <a:pPr lvl="1"/>
            <a:r>
              <a:rPr lang="en-US" dirty="0" smtClean="0"/>
              <a:t>Undefined </a:t>
            </a:r>
            <a:r>
              <a:rPr lang="en-US" dirty="0"/>
              <a:t>times greater than PM</a:t>
            </a:r>
            <a:r>
              <a:rPr lang="en-US" baseline="-25000" dirty="0"/>
              <a:t>2.5</a:t>
            </a:r>
            <a:r>
              <a:rPr lang="en-US" dirty="0"/>
              <a:t> exposure EPA says is safe. (Anything divided by zero is ‘undefined’.)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78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Human Testing Reality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is EPA testing high concentrations of PM</a:t>
            </a:r>
            <a:r>
              <a:rPr lang="en-US" baseline="-25000" dirty="0" smtClean="0"/>
              <a:t>2.5</a:t>
            </a:r>
            <a:r>
              <a:rPr lang="en-US" dirty="0" smtClean="0"/>
              <a:t> on elderly and sick people? EPA told a federal court: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PA plausibility human stud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85344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89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Human Testing Reality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dirty="0" smtClean="0"/>
              <a:t>the results of this testing?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85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Human Testing Reality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are </a:t>
            </a:r>
            <a:r>
              <a:rPr lang="en-US" dirty="0" smtClean="0"/>
              <a:t>the results of this testing? </a:t>
            </a:r>
          </a:p>
          <a:p>
            <a:r>
              <a:rPr lang="en-US" dirty="0" smtClean="0"/>
              <a:t>Anyone </a:t>
            </a:r>
            <a:r>
              <a:rPr lang="en-US" dirty="0"/>
              <a:t>killed?</a:t>
            </a:r>
          </a:p>
        </p:txBody>
      </p:sp>
    </p:spTree>
    <p:extLst>
      <p:ext uri="{BB962C8B-B14F-4D97-AF65-F5344CB8AC3E}">
        <p14:creationId xmlns:p14="http://schemas.microsoft.com/office/powerpoint/2010/main" val="24926698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Human Testing Reality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are </a:t>
            </a:r>
            <a:r>
              <a:rPr lang="en-US" dirty="0" smtClean="0"/>
              <a:t>the results of this testing? </a:t>
            </a:r>
          </a:p>
          <a:p>
            <a:r>
              <a:rPr lang="en-US" dirty="0" smtClean="0"/>
              <a:t>Anyone </a:t>
            </a:r>
            <a:r>
              <a:rPr lang="en-US" dirty="0"/>
              <a:t>killed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NO!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PA no harm to human subjec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65948"/>
            <a:ext cx="88138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19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EPA’s 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Logical Box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PM</a:t>
            </a:r>
            <a:r>
              <a:rPr lang="en-US" baseline="-25000" dirty="0" smtClean="0"/>
              <a:t>2.5</a:t>
            </a:r>
            <a:r>
              <a:rPr lang="en-US" dirty="0" smtClean="0"/>
              <a:t> as lethal as EPA says, it has committed crimes via its human testing program.</a:t>
            </a:r>
          </a:p>
          <a:p>
            <a:pPr lvl="1"/>
            <a:r>
              <a:rPr lang="en-US" dirty="0" smtClean="0"/>
              <a:t>Violated every law and principle concerning human testing since the Nuremberg Code</a:t>
            </a:r>
          </a:p>
          <a:p>
            <a:r>
              <a:rPr lang="en-US" dirty="0" smtClean="0"/>
              <a:t>If crimes not committed, EPA has lied to the public and Congress about the dangers of PM</a:t>
            </a:r>
            <a:r>
              <a:rPr lang="en-US" baseline="-25000" dirty="0" smtClean="0"/>
              <a:t>2.5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escape hatch.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97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Reality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Short-term exposures </a:t>
            </a:r>
          </a:p>
          <a:p>
            <a:pPr lvl="1"/>
            <a:r>
              <a:rPr lang="en-US" dirty="0" smtClean="0"/>
              <a:t>Recall any inhalation of PM</a:t>
            </a:r>
            <a:r>
              <a:rPr lang="en-US" baseline="-25000" dirty="0" smtClean="0"/>
              <a:t>2.5</a:t>
            </a:r>
            <a:r>
              <a:rPr lang="en-US" dirty="0" smtClean="0"/>
              <a:t> can kill in hours, says EPA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4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SJ 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0"/>
            <a:ext cx="4737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379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Reality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Short-term exposures </a:t>
            </a:r>
          </a:p>
          <a:p>
            <a:pPr lvl="1"/>
            <a:r>
              <a:rPr lang="en-US" dirty="0" smtClean="0"/>
              <a:t>Recall any inhalation of PM</a:t>
            </a:r>
            <a:r>
              <a:rPr lang="en-US" baseline="-25000" dirty="0" smtClean="0"/>
              <a:t>2.5</a:t>
            </a:r>
            <a:r>
              <a:rPr lang="en-US" dirty="0" smtClean="0"/>
              <a:t> can kill in hours, says EPA</a:t>
            </a:r>
          </a:p>
          <a:p>
            <a:r>
              <a:rPr lang="en-US" b="1" dirty="0" smtClean="0"/>
              <a:t>From average outdoor, a breather inhales about 10 micrograms per hour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462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Reality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Short-term exposures </a:t>
            </a:r>
          </a:p>
          <a:p>
            <a:pPr lvl="1"/>
            <a:r>
              <a:rPr lang="en-US" dirty="0" smtClean="0"/>
              <a:t>Recall any inhalation of PM</a:t>
            </a:r>
            <a:r>
              <a:rPr lang="en-US" baseline="-25000" dirty="0" smtClean="0"/>
              <a:t>2.5</a:t>
            </a:r>
            <a:r>
              <a:rPr lang="en-US" dirty="0" smtClean="0"/>
              <a:t> can kill in hours, says EPA</a:t>
            </a:r>
          </a:p>
          <a:p>
            <a:r>
              <a:rPr lang="en-US" dirty="0" smtClean="0"/>
              <a:t>From average outdoor, a breather inhales about 10 micrograms per hour</a:t>
            </a:r>
          </a:p>
          <a:p>
            <a:r>
              <a:rPr lang="en-US" b="1" dirty="0" smtClean="0"/>
              <a:t>In a car with </a:t>
            </a:r>
            <a:r>
              <a:rPr lang="en-US" b="1" dirty="0" smtClean="0"/>
              <a:t>smoker </a:t>
            </a:r>
            <a:r>
              <a:rPr lang="en-US" b="1" dirty="0" smtClean="0"/>
              <a:t>and windows closed, occupants inhale up to 4,000 micrograms per hour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81512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Reality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Short-term exposures </a:t>
            </a:r>
          </a:p>
          <a:p>
            <a:pPr lvl="1"/>
            <a:r>
              <a:rPr lang="en-US" dirty="0" smtClean="0"/>
              <a:t>Recall any inhalation of PM</a:t>
            </a:r>
            <a:r>
              <a:rPr lang="en-US" baseline="-25000" dirty="0" smtClean="0"/>
              <a:t>2.5</a:t>
            </a:r>
            <a:r>
              <a:rPr lang="en-US" dirty="0" smtClean="0"/>
              <a:t> can kill in hours, says EPA</a:t>
            </a:r>
          </a:p>
          <a:p>
            <a:r>
              <a:rPr lang="en-US" dirty="0" smtClean="0"/>
              <a:t>From average outdoor air, a breather inhales about 10 micrograms per hour</a:t>
            </a:r>
          </a:p>
          <a:p>
            <a:r>
              <a:rPr lang="en-US" dirty="0"/>
              <a:t>In </a:t>
            </a:r>
            <a:r>
              <a:rPr lang="en-US" dirty="0" smtClean="0"/>
              <a:t>a car with </a:t>
            </a:r>
            <a:r>
              <a:rPr lang="en-US" dirty="0" smtClean="0"/>
              <a:t>smoker </a:t>
            </a:r>
            <a:r>
              <a:rPr lang="en-US" dirty="0" smtClean="0"/>
              <a:t>and windows </a:t>
            </a:r>
            <a:r>
              <a:rPr lang="en-US" dirty="0"/>
              <a:t>closed, occupants inhale up to 4,000 micrograms per </a:t>
            </a:r>
            <a:r>
              <a:rPr lang="en-US" dirty="0" smtClean="0"/>
              <a:t>hour</a:t>
            </a:r>
          </a:p>
          <a:p>
            <a:r>
              <a:rPr lang="en-US" b="1" dirty="0" smtClean="0"/>
              <a:t>From smoking, a smoker can inhale 40,000 micrograms in 5-10 minutes.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019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Reality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Short-term exposures </a:t>
            </a:r>
          </a:p>
          <a:p>
            <a:pPr lvl="1"/>
            <a:r>
              <a:rPr lang="en-US" dirty="0" smtClean="0"/>
              <a:t>Recall any inhalation of PM</a:t>
            </a:r>
            <a:r>
              <a:rPr lang="en-US" baseline="-25000" dirty="0" smtClean="0"/>
              <a:t>2.5</a:t>
            </a:r>
            <a:r>
              <a:rPr lang="en-US" dirty="0" smtClean="0"/>
              <a:t> can kill in hours, says EPA</a:t>
            </a:r>
          </a:p>
          <a:p>
            <a:r>
              <a:rPr lang="en-US" dirty="0" smtClean="0"/>
              <a:t>From average outdoor air, a breather inhales about 10 micrograms per hour</a:t>
            </a:r>
          </a:p>
          <a:p>
            <a:r>
              <a:rPr lang="en-US" dirty="0"/>
              <a:t>In </a:t>
            </a:r>
            <a:r>
              <a:rPr lang="en-US" dirty="0" smtClean="0"/>
              <a:t>a car </a:t>
            </a:r>
            <a:r>
              <a:rPr lang="en-US" dirty="0"/>
              <a:t>with </a:t>
            </a:r>
            <a:r>
              <a:rPr lang="en-US" dirty="0" smtClean="0"/>
              <a:t>smoker </a:t>
            </a:r>
            <a:r>
              <a:rPr lang="en-US" dirty="0" smtClean="0"/>
              <a:t>and windows </a:t>
            </a:r>
            <a:r>
              <a:rPr lang="en-US" dirty="0"/>
              <a:t>closed, occupants inhale up to 4,000 micrograms per </a:t>
            </a:r>
            <a:r>
              <a:rPr lang="en-US" dirty="0" smtClean="0"/>
              <a:t>hour</a:t>
            </a:r>
          </a:p>
          <a:p>
            <a:r>
              <a:rPr lang="en-US" dirty="0" smtClean="0"/>
              <a:t>From a cigarette, a smoker can inhale 40,000 micrograms in 5-10 minutes.</a:t>
            </a:r>
          </a:p>
          <a:p>
            <a:r>
              <a:rPr lang="en-US" b="1" dirty="0" smtClean="0"/>
              <a:t>From a marijuana joint, a smoker can inhale up to 180,000 micrograms in minutes.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25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Reality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Short-term exposures </a:t>
            </a:r>
          </a:p>
          <a:p>
            <a:pPr lvl="1"/>
            <a:r>
              <a:rPr lang="en-US" dirty="0" smtClean="0"/>
              <a:t>Recall any inhalation of PM</a:t>
            </a:r>
            <a:r>
              <a:rPr lang="en-US" baseline="-25000" dirty="0" smtClean="0"/>
              <a:t>2.5</a:t>
            </a:r>
            <a:r>
              <a:rPr lang="en-US" dirty="0" smtClean="0"/>
              <a:t> can kill in hours, says EPA</a:t>
            </a:r>
          </a:p>
          <a:p>
            <a:r>
              <a:rPr lang="en-US" dirty="0" smtClean="0"/>
              <a:t>From average outdoor air, a breather inhales about </a:t>
            </a:r>
            <a:r>
              <a:rPr lang="en-US" u="sng" dirty="0" smtClean="0"/>
              <a:t>10 </a:t>
            </a:r>
            <a:r>
              <a:rPr lang="en-US" dirty="0" smtClean="0"/>
              <a:t>micrograms per hour</a:t>
            </a:r>
          </a:p>
          <a:p>
            <a:r>
              <a:rPr lang="en-US" dirty="0"/>
              <a:t>In </a:t>
            </a:r>
            <a:r>
              <a:rPr lang="en-US" dirty="0" smtClean="0"/>
              <a:t>a car </a:t>
            </a:r>
            <a:r>
              <a:rPr lang="en-US" dirty="0"/>
              <a:t>with </a:t>
            </a:r>
            <a:r>
              <a:rPr lang="en-US" dirty="0" smtClean="0"/>
              <a:t>smoker </a:t>
            </a:r>
            <a:r>
              <a:rPr lang="en-US" dirty="0" smtClean="0"/>
              <a:t>and the </a:t>
            </a:r>
            <a:r>
              <a:rPr lang="en-US" dirty="0"/>
              <a:t>windows closed, occupants inhale up to 4,000 micrograms per hour</a:t>
            </a:r>
          </a:p>
          <a:p>
            <a:r>
              <a:rPr lang="en-US" dirty="0" smtClean="0"/>
              <a:t>From a cigarette, a smoker can inhale </a:t>
            </a:r>
            <a:r>
              <a:rPr lang="en-US" u="sng" dirty="0" smtClean="0"/>
              <a:t>40,000 </a:t>
            </a:r>
            <a:r>
              <a:rPr lang="en-US" dirty="0" smtClean="0"/>
              <a:t>micrograms in 5-10 minutes.</a:t>
            </a:r>
          </a:p>
          <a:p>
            <a:r>
              <a:rPr lang="en-US" dirty="0" smtClean="0"/>
              <a:t>From a marijuana joint, a smoker can inhale up to </a:t>
            </a:r>
            <a:r>
              <a:rPr lang="en-US" u="sng" dirty="0" smtClean="0"/>
              <a:t>180,000</a:t>
            </a:r>
            <a:r>
              <a:rPr lang="en-US" dirty="0" smtClean="0"/>
              <a:t> micrograms in minutes. </a:t>
            </a:r>
          </a:p>
          <a:p>
            <a:r>
              <a:rPr lang="en-US" b="1" dirty="0" smtClean="0"/>
              <a:t>In a hookah bar, one can be exposed to the equivalent of 100 cigarettes in one session.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64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</a:t>
            </a:r>
            <a:r>
              <a:rPr lang="en-US" b="1" dirty="0" smtClean="0"/>
              <a:t>Reality (cont’d)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exposures</a:t>
            </a:r>
          </a:p>
          <a:p>
            <a:pPr lvl="1"/>
            <a:r>
              <a:rPr lang="en-US" dirty="0" smtClean="0"/>
              <a:t>The sorts of decades exposures to PM</a:t>
            </a:r>
            <a:r>
              <a:rPr lang="en-US" baseline="-25000" dirty="0" smtClean="0"/>
              <a:t>2.5</a:t>
            </a:r>
            <a:r>
              <a:rPr lang="en-US" dirty="0" smtClean="0"/>
              <a:t> supposedly examined by EPA’s epidemiology studies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507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</a:t>
            </a:r>
            <a:r>
              <a:rPr lang="en-US" b="1" dirty="0" smtClean="0"/>
              <a:t>Reality (cont’d)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exposures</a:t>
            </a:r>
          </a:p>
          <a:p>
            <a:pPr lvl="1"/>
            <a:r>
              <a:rPr lang="en-US" dirty="0" smtClean="0"/>
              <a:t>The sorts of decades exposures to PM</a:t>
            </a:r>
            <a:r>
              <a:rPr lang="en-US" baseline="-25000" dirty="0" smtClean="0"/>
              <a:t>2.5</a:t>
            </a:r>
            <a:r>
              <a:rPr lang="en-US" dirty="0" smtClean="0"/>
              <a:t> supposedly examined by EPA’s epidemiology studies</a:t>
            </a:r>
          </a:p>
          <a:p>
            <a:r>
              <a:rPr lang="en-US" dirty="0" smtClean="0"/>
              <a:t>If PM</a:t>
            </a:r>
            <a:r>
              <a:rPr lang="en-US" baseline="-25000" dirty="0" smtClean="0"/>
              <a:t>2.5</a:t>
            </a:r>
            <a:r>
              <a:rPr lang="en-US" dirty="0" smtClean="0"/>
              <a:t> can kill in hours, how does EPA know that a long-term death wasn’t really a short-term death?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628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</a:t>
            </a:r>
            <a:r>
              <a:rPr lang="en-US" b="1" dirty="0" smtClean="0"/>
              <a:t>Reality (cont’d)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Long-term exposures</a:t>
            </a:r>
          </a:p>
          <a:p>
            <a:pPr lvl="1"/>
            <a:r>
              <a:rPr lang="en-US" dirty="0" smtClean="0"/>
              <a:t>The sorts of exposures to PM</a:t>
            </a:r>
            <a:r>
              <a:rPr lang="en-US" baseline="-25000" dirty="0" smtClean="0"/>
              <a:t>2.5</a:t>
            </a:r>
            <a:r>
              <a:rPr lang="en-US" dirty="0" smtClean="0"/>
              <a:t> studied in EPA’s epidemiology studies</a:t>
            </a:r>
          </a:p>
          <a:p>
            <a:r>
              <a:rPr lang="en-US" dirty="0" smtClean="0"/>
              <a:t>Mining exposures to diesel particles (95% of which are PM</a:t>
            </a:r>
            <a:r>
              <a:rPr lang="en-US" baseline="-25000" dirty="0" smtClean="0"/>
              <a:t>2.5)</a:t>
            </a:r>
            <a:r>
              <a:rPr lang="en-US" dirty="0" smtClean="0"/>
              <a:t> can hit 2,000 micrograms/</a:t>
            </a:r>
            <a:r>
              <a:rPr lang="en-US" dirty="0" err="1" smtClean="0"/>
              <a:t>hr</a:t>
            </a:r>
            <a:endParaRPr lang="en-US" baseline="-25000" dirty="0" smtClean="0"/>
          </a:p>
          <a:p>
            <a:endParaRPr lang="en-US" baseline="-25000" dirty="0"/>
          </a:p>
          <a:p>
            <a:pPr marL="0" indent="0">
              <a:buNone/>
            </a:pPr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smtClean="0"/>
              <a:t>But miners </a:t>
            </a:r>
            <a:r>
              <a:rPr lang="en-US" dirty="0" smtClean="0"/>
              <a:t>have greater life expectancy!</a:t>
            </a: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iesel mining 1000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004"/>
            <a:ext cx="9144000" cy="9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221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Reality (cont’d)</a:t>
            </a:r>
          </a:p>
        </p:txBody>
      </p:sp>
      <p:pic>
        <p:nvPicPr>
          <p:cNvPr id="4" name="Content Placeholder 3" descr="NEJM head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32" b="-7332"/>
          <a:stretch>
            <a:fillRect/>
          </a:stretch>
        </p:blipFill>
        <p:spPr>
          <a:xfrm>
            <a:off x="2654380" y="1600225"/>
            <a:ext cx="4114800" cy="2262986"/>
          </a:xfrm>
        </p:spPr>
      </p:pic>
      <p:pic>
        <p:nvPicPr>
          <p:cNvPr id="7" name="Picture 6" descr="NEJM Key Fin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56" y="3782573"/>
            <a:ext cx="61023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963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Reality (cont’d)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Lifetime nonsmoker living in DC for 80 years inhales </a:t>
            </a:r>
            <a:r>
              <a:rPr lang="en-US" u="sng" dirty="0" smtClean="0"/>
              <a:t>7 million </a:t>
            </a:r>
            <a:r>
              <a:rPr lang="en-US" dirty="0" smtClean="0"/>
              <a:t>micrograms of PM</a:t>
            </a:r>
            <a:r>
              <a:rPr lang="en-US" baseline="-25000" dirty="0" smtClean="0"/>
              <a:t>2.5</a:t>
            </a:r>
            <a:r>
              <a:rPr lang="en-US" dirty="0" smtClean="0"/>
              <a:t>.</a:t>
            </a:r>
          </a:p>
          <a:p>
            <a:r>
              <a:rPr lang="en-US" dirty="0" smtClean="0"/>
              <a:t>15-year, ½ pack/day smoker in DC for 80 years inhales </a:t>
            </a:r>
            <a:r>
              <a:rPr lang="en-US" u="sng" dirty="0" smtClean="0"/>
              <a:t>7 million </a:t>
            </a:r>
            <a:r>
              <a:rPr lang="en-US" dirty="0" smtClean="0"/>
              <a:t>micrograms (DC air) plus </a:t>
            </a:r>
            <a:r>
              <a:rPr lang="en-US" u="sng" dirty="0" smtClean="0"/>
              <a:t>2.19 billion</a:t>
            </a:r>
            <a:r>
              <a:rPr lang="en-US" dirty="0" smtClean="0"/>
              <a:t> micrograms of PM</a:t>
            </a:r>
            <a:r>
              <a:rPr lang="en-US" baseline="-25000" dirty="0" smtClean="0"/>
              <a:t>2.5</a:t>
            </a:r>
            <a:r>
              <a:rPr lang="en-US" dirty="0" smtClean="0"/>
              <a:t> from smoking.</a:t>
            </a:r>
          </a:p>
          <a:p>
            <a:r>
              <a:rPr lang="en-US" dirty="0" smtClean="0"/>
              <a:t>So a 15-yr DC smoker inhales 314 times MORE PM</a:t>
            </a:r>
            <a:r>
              <a:rPr lang="en-US" baseline="-25000" dirty="0" smtClean="0"/>
              <a:t>2.5</a:t>
            </a:r>
            <a:r>
              <a:rPr lang="en-US" dirty="0" smtClean="0"/>
              <a:t> over the course of a lifetime but has the same life expectancy as a DC nonsmoker.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Hell 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0"/>
            <a:ext cx="4405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345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Reality (cont’d</a:t>
            </a:r>
            <a:r>
              <a:rPr lang="en-US" b="1" dirty="0" smtClean="0"/>
              <a:t>)</a:t>
            </a:r>
            <a:br>
              <a:rPr lang="en-US" b="1" dirty="0" smtClean="0"/>
            </a:br>
            <a:r>
              <a:rPr lang="en-US" b="1" dirty="0" smtClean="0"/>
              <a:t>Nonsmoker vs. 15-yr Smoker</a:t>
            </a:r>
            <a:endParaRPr lang="en-US" b="1" dirty="0"/>
          </a:p>
        </p:txBody>
      </p:sp>
      <p:pic>
        <p:nvPicPr>
          <p:cNvPr id="7" name="Content Placeholder 6" descr="sugar2p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843" b="-99843"/>
          <a:stretch>
            <a:fillRect/>
          </a:stretch>
        </p:blipFill>
        <p:spPr>
          <a:xfrm>
            <a:off x="1441749" y="2899707"/>
            <a:ext cx="1813560" cy="2032411"/>
          </a:xfrm>
        </p:spPr>
      </p:pic>
      <p:pic>
        <p:nvPicPr>
          <p:cNvPr id="8" name="Content Placeholder 7" descr="Imperial-Pure-Cane-Sugar-4lb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61" r="-14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87794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</a:t>
            </a:r>
            <a:r>
              <a:rPr lang="en-US" b="1" dirty="0" smtClean="0"/>
              <a:t>Reality </a:t>
            </a:r>
            <a:r>
              <a:rPr lang="en-US" b="1" dirty="0"/>
              <a:t>(cont’d)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Washington, DC</a:t>
            </a:r>
          </a:p>
          <a:p>
            <a:pPr lvl="1"/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= 10 micrograms</a:t>
            </a:r>
          </a:p>
          <a:p>
            <a:pPr lvl="1"/>
            <a:r>
              <a:rPr lang="en-US" dirty="0" smtClean="0"/>
              <a:t>Life expectancy = 76.5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 descr="cato-buil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17623"/>
            <a:ext cx="2971800" cy="19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380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</a:t>
            </a:r>
            <a:r>
              <a:rPr lang="en-US" b="1" dirty="0" smtClean="0"/>
              <a:t>Reality </a:t>
            </a:r>
            <a:r>
              <a:rPr lang="en-US" b="1" dirty="0"/>
              <a:t>(cont’d)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Washington, DC</a:t>
            </a:r>
          </a:p>
          <a:p>
            <a:pPr lvl="1"/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~ 10 micrograms</a:t>
            </a:r>
          </a:p>
          <a:p>
            <a:pPr lvl="1"/>
            <a:r>
              <a:rPr lang="en-US" dirty="0" smtClean="0"/>
              <a:t>Life expectancy ~ 76.5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Beijing, China</a:t>
            </a:r>
          </a:p>
          <a:p>
            <a:pPr lvl="1"/>
            <a:r>
              <a:rPr lang="en-US" dirty="0" smtClean="0"/>
              <a:t>PM ~ 100 micrograms</a:t>
            </a:r>
          </a:p>
          <a:p>
            <a:pPr lvl="1"/>
            <a:r>
              <a:rPr lang="en-US" dirty="0" smtClean="0"/>
              <a:t>Life expectancy ~80+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 descr="cato-buil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17623"/>
            <a:ext cx="2971800" cy="1946529"/>
          </a:xfrm>
          <a:prstGeom prst="rect">
            <a:avLst/>
          </a:prstGeom>
        </p:spPr>
      </p:pic>
      <p:pic>
        <p:nvPicPr>
          <p:cNvPr id="8" name="Picture 7" descr="beij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35" y="3495906"/>
            <a:ext cx="2949702" cy="1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294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Does EPA Get Away With It?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EPA PM</a:t>
            </a:r>
            <a:r>
              <a:rPr lang="en-US" baseline="-25000" dirty="0" smtClean="0"/>
              <a:t>2.5</a:t>
            </a:r>
            <a:r>
              <a:rPr lang="en-US" dirty="0" smtClean="0"/>
              <a:t> claims fail tests of:</a:t>
            </a:r>
          </a:p>
          <a:p>
            <a:pPr lvl="1"/>
            <a:r>
              <a:rPr lang="en-US" dirty="0" smtClean="0"/>
              <a:t>Epidemiology</a:t>
            </a:r>
          </a:p>
          <a:p>
            <a:pPr lvl="1"/>
            <a:r>
              <a:rPr lang="en-US" dirty="0" smtClean="0"/>
              <a:t>Toxicology</a:t>
            </a:r>
          </a:p>
          <a:p>
            <a:pPr lvl="1"/>
            <a:r>
              <a:rPr lang="en-US" dirty="0" smtClean="0"/>
              <a:t>Human experiments</a:t>
            </a:r>
          </a:p>
          <a:p>
            <a:pPr lvl="1"/>
            <a:r>
              <a:rPr lang="en-US" dirty="0" smtClean="0"/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11383438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Does EPA Get Away With It?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EPA PM</a:t>
            </a:r>
            <a:r>
              <a:rPr lang="en-US" baseline="-25000" dirty="0" smtClean="0"/>
              <a:t>2.5</a:t>
            </a:r>
            <a:r>
              <a:rPr lang="en-US" dirty="0" smtClean="0"/>
              <a:t> claims fail tests of:</a:t>
            </a:r>
          </a:p>
          <a:p>
            <a:pPr lvl="1"/>
            <a:r>
              <a:rPr lang="en-US" dirty="0" smtClean="0"/>
              <a:t>Epidemiology</a:t>
            </a:r>
          </a:p>
          <a:p>
            <a:pPr lvl="1"/>
            <a:r>
              <a:rPr lang="en-US" dirty="0" smtClean="0"/>
              <a:t>Toxicology</a:t>
            </a:r>
          </a:p>
          <a:p>
            <a:pPr lvl="1"/>
            <a:r>
              <a:rPr lang="en-US" dirty="0" smtClean="0"/>
              <a:t>Human experiments</a:t>
            </a:r>
          </a:p>
          <a:p>
            <a:pPr lvl="1"/>
            <a:r>
              <a:rPr lang="en-US" dirty="0" smtClean="0"/>
              <a:t>Reality</a:t>
            </a:r>
          </a:p>
          <a:p>
            <a:r>
              <a:rPr lang="en-US" b="1" dirty="0" smtClean="0"/>
              <a:t>So EPA relies on:</a:t>
            </a:r>
          </a:p>
          <a:p>
            <a:pPr lvl="1"/>
            <a:r>
              <a:rPr lang="en-US" b="1" dirty="0" smtClean="0"/>
              <a:t>Industry fear/inability to seriously confront EPA</a:t>
            </a:r>
          </a:p>
          <a:p>
            <a:pPr lvl="1"/>
            <a:r>
              <a:rPr lang="en-US" b="1" dirty="0" smtClean="0"/>
              <a:t>Public </a:t>
            </a:r>
            <a:r>
              <a:rPr lang="en-US" b="1" dirty="0"/>
              <a:t>ignorance, confusion, </a:t>
            </a:r>
            <a:r>
              <a:rPr lang="en-US" b="1" dirty="0" smtClean="0"/>
              <a:t>apathy</a:t>
            </a:r>
          </a:p>
          <a:p>
            <a:pPr lvl="1"/>
            <a:r>
              <a:rPr lang="en-US" b="1" dirty="0" smtClean="0"/>
              <a:t>Activist groups/captured media parrot EPA</a:t>
            </a:r>
            <a:endParaRPr lang="en-US" b="1" dirty="0" smtClean="0"/>
          </a:p>
          <a:p>
            <a:pPr lvl="1"/>
            <a:r>
              <a:rPr lang="en-US" b="1" dirty="0"/>
              <a:t>Congressional inaction (lack of time, complexity of </a:t>
            </a:r>
            <a:r>
              <a:rPr lang="en-US" b="1" dirty="0" smtClean="0"/>
              <a:t>issue, EPA obfuscation/stonewalling/defiance, need EPA favors)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73993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Example of EPA Defiance:</a:t>
            </a:r>
            <a:br>
              <a:rPr lang="en-US" b="1" dirty="0" smtClean="0"/>
            </a:br>
            <a:r>
              <a:rPr lang="en-US" b="1" dirty="0" smtClean="0"/>
              <a:t>Secret Science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key part of the scientific method is replication of study results</a:t>
            </a:r>
          </a:p>
          <a:p>
            <a:r>
              <a:rPr lang="en-US" dirty="0" smtClean="0"/>
              <a:t>To replicate a study, an </a:t>
            </a:r>
            <a:r>
              <a:rPr lang="en-US" u="sng" dirty="0" smtClean="0"/>
              <a:t>independent</a:t>
            </a:r>
            <a:r>
              <a:rPr lang="en-US" dirty="0" smtClean="0"/>
              <a:t> scientist needs access to the study’s data and methodology</a:t>
            </a:r>
          </a:p>
          <a:p>
            <a:r>
              <a:rPr lang="en-US" dirty="0" smtClean="0"/>
              <a:t>EPA has refused to make available to independent researchers the data used in its  key PM</a:t>
            </a:r>
            <a:r>
              <a:rPr lang="en-US" baseline="-25000" dirty="0" smtClean="0"/>
              <a:t>2.5</a:t>
            </a:r>
            <a:r>
              <a:rPr lang="en-US" dirty="0" smtClean="0"/>
              <a:t> epidemiology studies, despite:</a:t>
            </a:r>
          </a:p>
          <a:p>
            <a:pPr lvl="1"/>
            <a:r>
              <a:rPr lang="en-US" dirty="0" smtClean="0"/>
              <a:t>Taxpayers paid for the studies and data</a:t>
            </a:r>
          </a:p>
          <a:p>
            <a:pPr lvl="1"/>
            <a:r>
              <a:rPr lang="en-US" dirty="0" smtClean="0"/>
              <a:t>Industry requests dating back to 1994</a:t>
            </a:r>
          </a:p>
          <a:p>
            <a:pPr lvl="1"/>
            <a:r>
              <a:rPr lang="en-US" dirty="0" smtClean="0"/>
              <a:t>Multiple Congressional requests dating back to 1997, including a 2013 subpoena</a:t>
            </a:r>
          </a:p>
          <a:p>
            <a:pPr lvl="1"/>
            <a:r>
              <a:rPr lang="en-US" dirty="0" smtClean="0"/>
              <a:t>Secret Science Reform Act of 2015 (HR 1030)</a:t>
            </a:r>
          </a:p>
          <a:p>
            <a:pPr lvl="2"/>
            <a:r>
              <a:rPr lang="en-US" dirty="0" smtClean="0"/>
              <a:t>Passed by House and Senate EPW Committee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618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Circumventing </a:t>
            </a:r>
            <a:r>
              <a:rPr lang="en-US" b="1" dirty="0"/>
              <a:t>EPA’s Secret Science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create a new data set, but how?</a:t>
            </a:r>
          </a:p>
          <a:p>
            <a:r>
              <a:rPr lang="en-US" dirty="0" smtClean="0"/>
              <a:t>California to the rescue</a:t>
            </a:r>
          </a:p>
          <a:p>
            <a:r>
              <a:rPr lang="en-US" dirty="0" smtClean="0"/>
              <a:t>Electronic death certificates for all California deaths</a:t>
            </a:r>
          </a:p>
          <a:p>
            <a:r>
              <a:rPr lang="en-US" dirty="0" smtClean="0"/>
              <a:t>Compared state air quality data with deaths on a daily basis</a:t>
            </a:r>
          </a:p>
          <a:p>
            <a:r>
              <a:rPr lang="en-US" dirty="0" smtClean="0"/>
              <a:t>NO correlation found for daily PM</a:t>
            </a:r>
            <a:r>
              <a:rPr lang="en-US" baseline="-25000" dirty="0" smtClean="0"/>
              <a:t>2.5</a:t>
            </a:r>
            <a:r>
              <a:rPr lang="en-US" dirty="0" smtClean="0"/>
              <a:t> (or ozone) and daily death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471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￼</a:t>
            </a:r>
            <a:endParaRPr lang="en-US" dirty="0"/>
          </a:p>
        </p:txBody>
      </p:sp>
      <p:pic>
        <p:nvPicPr>
          <p:cNvPr id="6" name="Picture 5" descr="LA PM mortal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029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387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Circumventing EPA’s Secret Science:</a:t>
            </a:r>
            <a:br>
              <a:rPr lang="en-US" b="1" dirty="0" smtClean="0"/>
            </a:br>
            <a:r>
              <a:rPr lang="en-US" b="1" dirty="0" smtClean="0"/>
              <a:t>The California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Largest, newest, most comprehensive, best-conducted epidemiology on PM</a:t>
            </a:r>
            <a:r>
              <a:rPr lang="en-US" baseline="-25000" dirty="0" smtClean="0"/>
              <a:t>2.5</a:t>
            </a:r>
            <a:r>
              <a:rPr lang="en-US" dirty="0"/>
              <a:t> </a:t>
            </a:r>
            <a:r>
              <a:rPr lang="en-US" dirty="0" smtClean="0"/>
              <a:t>of all time</a:t>
            </a:r>
          </a:p>
          <a:p>
            <a:pPr lvl="1"/>
            <a:r>
              <a:rPr lang="en-US" dirty="0" smtClean="0"/>
              <a:t>Covers 94% of the deaths in California for the period 2000-2012</a:t>
            </a:r>
          </a:p>
          <a:p>
            <a:pPr lvl="1"/>
            <a:r>
              <a:rPr lang="en-US" dirty="0" smtClean="0"/>
              <a:t>Conducted by world-class statisticians</a:t>
            </a:r>
          </a:p>
          <a:p>
            <a:r>
              <a:rPr lang="en-US" dirty="0" smtClean="0"/>
              <a:t>Study shows NO CORRELATION between PM</a:t>
            </a:r>
            <a:r>
              <a:rPr lang="en-US" baseline="-25000" dirty="0" smtClean="0"/>
              <a:t>2.5</a:t>
            </a:r>
            <a:r>
              <a:rPr lang="en-US" dirty="0" smtClean="0"/>
              <a:t> (or ozone) and short-term death.</a:t>
            </a:r>
          </a:p>
          <a:p>
            <a:r>
              <a:rPr lang="en-US" dirty="0" smtClean="0"/>
              <a:t>Raw data to be made available to public</a:t>
            </a:r>
          </a:p>
          <a:p>
            <a:pPr lvl="1"/>
            <a:r>
              <a:rPr lang="en-US" dirty="0" smtClean="0"/>
              <a:t>NO SECRET SCIENCE</a:t>
            </a:r>
          </a:p>
          <a:p>
            <a:r>
              <a:rPr lang="en-US" dirty="0" smtClean="0"/>
              <a:t>To be published summer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21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Conclusion:</a:t>
            </a:r>
            <a:br>
              <a:rPr lang="en-US" sz="3600" b="1" dirty="0" smtClean="0"/>
            </a:br>
            <a:r>
              <a:rPr lang="en-US" sz="2700" b="1" dirty="0" smtClean="0"/>
              <a:t>EPA’s claim that PM</a:t>
            </a:r>
            <a:r>
              <a:rPr lang="en-US" sz="2700" b="1" baseline="-25000" dirty="0" smtClean="0"/>
              <a:t>2.5</a:t>
            </a:r>
            <a:r>
              <a:rPr lang="en-US" sz="2700" b="1" dirty="0" smtClean="0"/>
              <a:t> kills is more than merely false. </a:t>
            </a:r>
            <a:br>
              <a:rPr lang="en-US" sz="2700" b="1" dirty="0" smtClean="0"/>
            </a:br>
            <a:r>
              <a:rPr lang="en-US" sz="2700" b="1" dirty="0" smtClean="0"/>
              <a:t>It is fraudulent.</a:t>
            </a:r>
            <a:endParaRPr lang="en-US" sz="2700" b="1" dirty="0"/>
          </a:p>
        </p:txBody>
      </p:sp>
      <p:pic>
        <p:nvPicPr>
          <p:cNvPr id="9" name="Content Placeholder 8" descr="EPA sea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pic>
        <p:nvPicPr>
          <p:cNvPr id="10" name="Content Placeholder 9" descr="Bernie Madoff mug sho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" b="40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918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Disclosure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 am ‘biased’ in favor:</a:t>
            </a:r>
          </a:p>
          <a:p>
            <a:pPr lvl="1"/>
            <a:r>
              <a:rPr lang="en-US" dirty="0" smtClean="0"/>
              <a:t>Limited government</a:t>
            </a:r>
          </a:p>
          <a:p>
            <a:pPr lvl="1"/>
            <a:r>
              <a:rPr lang="en-US" dirty="0" smtClean="0"/>
              <a:t>Individual liberty</a:t>
            </a:r>
          </a:p>
          <a:p>
            <a:pPr lvl="1"/>
            <a:r>
              <a:rPr lang="en-US" dirty="0" smtClean="0"/>
              <a:t>Free enterprise</a:t>
            </a:r>
          </a:p>
          <a:p>
            <a:pPr lvl="1"/>
            <a:r>
              <a:rPr lang="en-US" dirty="0" smtClean="0"/>
              <a:t>Facts and reality</a:t>
            </a:r>
          </a:p>
          <a:p>
            <a:r>
              <a:rPr lang="en-US" dirty="0" smtClean="0"/>
              <a:t>I have earned a living for the past 25+ years by advocating for the above as a</a:t>
            </a:r>
          </a:p>
          <a:p>
            <a:pPr lvl="1"/>
            <a:r>
              <a:rPr lang="en-US" dirty="0" smtClean="0"/>
              <a:t>Consultant to businesses</a:t>
            </a:r>
          </a:p>
          <a:p>
            <a:pPr lvl="1"/>
            <a:r>
              <a:rPr lang="en-US" dirty="0" smtClean="0"/>
              <a:t>Think tanker &amp; activist</a:t>
            </a:r>
          </a:p>
          <a:p>
            <a:pPr lvl="1"/>
            <a:r>
              <a:rPr lang="en-US" dirty="0" smtClean="0"/>
              <a:t>Publisher &amp; author</a:t>
            </a:r>
          </a:p>
          <a:p>
            <a:pPr lvl="1"/>
            <a:r>
              <a:rPr lang="en-US" dirty="0" smtClean="0"/>
              <a:t>Mutual fund manager</a:t>
            </a:r>
          </a:p>
          <a:p>
            <a:pPr lvl="1"/>
            <a:r>
              <a:rPr lang="en-US" dirty="0" smtClean="0"/>
              <a:t>Corporate executive</a:t>
            </a:r>
          </a:p>
          <a:p>
            <a:r>
              <a:rPr lang="en-US" dirty="0" smtClean="0"/>
              <a:t>Anyone who appreciates my biases is free to contribute to my efforts.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755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Recall: EPA’s 2$ Trillion Claim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 claims that by 2020, the Clean Air Act will be providing $2 trillion worth of benefits every year – 85% from reducing PM</a:t>
            </a:r>
            <a:r>
              <a:rPr lang="en-US" baseline="-25000" dirty="0" smtClean="0"/>
              <a:t>2.5</a:t>
            </a:r>
            <a:r>
              <a:rPr lang="en-US" dirty="0" smtClean="0"/>
              <a:t> deaths.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EPA 85 percent CAA benefits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3" y="3307753"/>
            <a:ext cx="7206615" cy="25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252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EPA’s PM</a:t>
            </a:r>
            <a:r>
              <a:rPr lang="en-US" b="1" baseline="-25000" dirty="0" smtClean="0"/>
              <a:t>2.5</a:t>
            </a:r>
            <a:r>
              <a:rPr lang="en-US" b="1" dirty="0" smtClean="0"/>
              <a:t> Rap Sheet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Corrupted science</a:t>
            </a:r>
          </a:p>
          <a:p>
            <a:r>
              <a:rPr lang="en-US" dirty="0" smtClean="0"/>
              <a:t>Denied reality</a:t>
            </a:r>
          </a:p>
          <a:p>
            <a:r>
              <a:rPr lang="en-US" dirty="0" smtClean="0"/>
              <a:t>Behaved immorally, if not criminally</a:t>
            </a:r>
          </a:p>
          <a:p>
            <a:r>
              <a:rPr lang="en-US" dirty="0" smtClean="0"/>
              <a:t>Lied to the public, Congress</a:t>
            </a:r>
          </a:p>
          <a:p>
            <a:r>
              <a:rPr lang="en-US" dirty="0" smtClean="0"/>
              <a:t>Unaccountable to Congress</a:t>
            </a:r>
          </a:p>
          <a:p>
            <a:r>
              <a:rPr lang="en-US" dirty="0" smtClean="0"/>
              <a:t>Rarely reined in by courts</a:t>
            </a:r>
          </a:p>
          <a:p>
            <a:r>
              <a:rPr lang="en-US" dirty="0" smtClean="0"/>
              <a:t>Wealth – and health – destroying</a:t>
            </a:r>
          </a:p>
          <a:p>
            <a:r>
              <a:rPr lang="en-US" dirty="0" smtClean="0"/>
              <a:t>Constraining the economy, individual liberties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711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pic>
        <p:nvPicPr>
          <p:cNvPr id="4" name="Content Placeholder 3" descr="us-airstrikes-against-isis-iraq-crisi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2" b="101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09135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to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 secret science.</a:t>
            </a:r>
          </a:p>
        </p:txBody>
      </p:sp>
    </p:spTree>
    <p:extLst>
      <p:ext uri="{BB962C8B-B14F-4D97-AF65-F5344CB8AC3E}">
        <p14:creationId xmlns:p14="http://schemas.microsoft.com/office/powerpoint/2010/main" val="42572735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to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 secret science.</a:t>
            </a:r>
          </a:p>
          <a:p>
            <a:r>
              <a:rPr lang="en-US" b="1" dirty="0" smtClean="0"/>
              <a:t>End corrupt peer review.</a:t>
            </a:r>
          </a:p>
        </p:txBody>
      </p:sp>
    </p:spTree>
    <p:extLst>
      <p:ext uri="{BB962C8B-B14F-4D97-AF65-F5344CB8AC3E}">
        <p14:creationId xmlns:p14="http://schemas.microsoft.com/office/powerpoint/2010/main" val="2027002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to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 secret science.</a:t>
            </a:r>
          </a:p>
          <a:p>
            <a:r>
              <a:rPr lang="en-US" dirty="0" smtClean="0"/>
              <a:t>End corrupt peer review.</a:t>
            </a:r>
          </a:p>
          <a:p>
            <a:r>
              <a:rPr lang="en-US" b="1" dirty="0" smtClean="0"/>
              <a:t>Remove EPA from scientific research.</a:t>
            </a:r>
          </a:p>
        </p:txBody>
      </p:sp>
    </p:spTree>
    <p:extLst>
      <p:ext uri="{BB962C8B-B14F-4D97-AF65-F5344CB8AC3E}">
        <p14:creationId xmlns:p14="http://schemas.microsoft.com/office/powerpoint/2010/main" val="1376893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to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 secret science.</a:t>
            </a:r>
          </a:p>
          <a:p>
            <a:r>
              <a:rPr lang="en-US" dirty="0" smtClean="0"/>
              <a:t>End corrupt peer review.</a:t>
            </a:r>
          </a:p>
          <a:p>
            <a:r>
              <a:rPr lang="en-US" dirty="0" smtClean="0"/>
              <a:t>Remove EPA from scientific research.</a:t>
            </a:r>
          </a:p>
          <a:p>
            <a:r>
              <a:rPr lang="en-US" b="1" dirty="0" smtClean="0"/>
              <a:t>Mandate independent, reality-based cost-benefit analysis.</a:t>
            </a:r>
          </a:p>
        </p:txBody>
      </p:sp>
    </p:spTree>
    <p:extLst>
      <p:ext uri="{BB962C8B-B14F-4D97-AF65-F5344CB8AC3E}">
        <p14:creationId xmlns:p14="http://schemas.microsoft.com/office/powerpoint/2010/main" val="11818735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to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 secret science.</a:t>
            </a:r>
          </a:p>
          <a:p>
            <a:r>
              <a:rPr lang="en-US" dirty="0" smtClean="0"/>
              <a:t>End corrupt peer review.</a:t>
            </a:r>
          </a:p>
          <a:p>
            <a:r>
              <a:rPr lang="en-US" dirty="0" smtClean="0"/>
              <a:t>Remove EPA from scientific research.</a:t>
            </a:r>
          </a:p>
          <a:p>
            <a:r>
              <a:rPr lang="en-US" dirty="0" smtClean="0"/>
              <a:t>Mandate independent, reality-based cost-benefit analysis.</a:t>
            </a:r>
          </a:p>
          <a:p>
            <a:r>
              <a:rPr lang="en-US" b="1" dirty="0"/>
              <a:t>Require major regulations be approved by Congress.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118666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to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 secret science.</a:t>
            </a:r>
          </a:p>
          <a:p>
            <a:r>
              <a:rPr lang="en-US" dirty="0" smtClean="0"/>
              <a:t>End corrupt peer review.</a:t>
            </a:r>
          </a:p>
          <a:p>
            <a:r>
              <a:rPr lang="en-US" dirty="0" smtClean="0"/>
              <a:t>Remove EPA from scientific research.</a:t>
            </a:r>
          </a:p>
          <a:p>
            <a:r>
              <a:rPr lang="en-US" dirty="0" smtClean="0"/>
              <a:t>Mandate independent, reality-based cost-benefit analysis.</a:t>
            </a:r>
          </a:p>
          <a:p>
            <a:r>
              <a:rPr lang="en-US" dirty="0"/>
              <a:t>Require major regulations be approved by Congress.</a:t>
            </a:r>
          </a:p>
          <a:p>
            <a:r>
              <a:rPr lang="en-US" b="1" dirty="0" smtClean="0"/>
              <a:t>Expand judicial review of EPA actions.</a:t>
            </a:r>
          </a:p>
        </p:txBody>
      </p:sp>
    </p:spTree>
    <p:extLst>
      <p:ext uri="{BB962C8B-B14F-4D97-AF65-F5344CB8AC3E}">
        <p14:creationId xmlns:p14="http://schemas.microsoft.com/office/powerpoint/2010/main" val="17770349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to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End secret science.</a:t>
            </a:r>
          </a:p>
          <a:p>
            <a:r>
              <a:rPr lang="en-US" dirty="0" smtClean="0"/>
              <a:t>End corrupt peer review.</a:t>
            </a:r>
          </a:p>
          <a:p>
            <a:r>
              <a:rPr lang="en-US" dirty="0" smtClean="0"/>
              <a:t>Remove EPA from scientific research.</a:t>
            </a:r>
          </a:p>
          <a:p>
            <a:r>
              <a:rPr lang="en-US" dirty="0" smtClean="0"/>
              <a:t>Mandate independent, reality-based cost-benefit analysis.</a:t>
            </a:r>
          </a:p>
          <a:p>
            <a:r>
              <a:rPr lang="en-US" dirty="0"/>
              <a:t>Require major regulations be approved by Congress.</a:t>
            </a:r>
          </a:p>
          <a:p>
            <a:r>
              <a:rPr lang="en-US" dirty="0" smtClean="0"/>
              <a:t>Expand judicial review of EPA actions.</a:t>
            </a:r>
          </a:p>
          <a:p>
            <a:r>
              <a:rPr lang="en-US" b="1" dirty="0" smtClean="0"/>
              <a:t>Cut EPA’s budget &amp; devolve responsibilities to states.</a:t>
            </a:r>
          </a:p>
        </p:txBody>
      </p:sp>
    </p:spTree>
    <p:extLst>
      <p:ext uri="{BB962C8B-B14F-4D97-AF65-F5344CB8AC3E}">
        <p14:creationId xmlns:p14="http://schemas.microsoft.com/office/powerpoint/2010/main" val="262086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are we here?</a:t>
            </a:r>
            <a:br>
              <a:rPr lang="en-US" b="1" dirty="0" smtClean="0"/>
            </a:br>
            <a:r>
              <a:rPr lang="en-US" b="1" dirty="0" smtClean="0"/>
              <a:t>My biases are under assault!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U.S. Environmental Protection Agency (EPA) is </a:t>
            </a:r>
            <a:r>
              <a:rPr lang="en-US" u="sng" dirty="0" smtClean="0"/>
              <a:t>knowingly</a:t>
            </a:r>
            <a:r>
              <a:rPr lang="en-US" dirty="0" smtClean="0"/>
              <a:t> using:</a:t>
            </a:r>
          </a:p>
          <a:p>
            <a:r>
              <a:rPr lang="en-US" dirty="0" smtClean="0"/>
              <a:t>Junk science,</a:t>
            </a:r>
          </a:p>
          <a:p>
            <a:r>
              <a:rPr lang="en-US" dirty="0" smtClean="0"/>
              <a:t>an Orwellian denial of reality, and </a:t>
            </a:r>
          </a:p>
          <a:p>
            <a:r>
              <a:rPr lang="en-US" dirty="0" smtClean="0"/>
              <a:t>Pick one:</a:t>
            </a:r>
          </a:p>
          <a:p>
            <a:pPr lvl="1"/>
            <a:r>
              <a:rPr lang="en-US" dirty="0" smtClean="0"/>
              <a:t>A callous disregard of morality; or</a:t>
            </a:r>
          </a:p>
          <a:p>
            <a:pPr lvl="1"/>
            <a:r>
              <a:rPr lang="en-US" dirty="0" smtClean="0"/>
              <a:t>A blatant lie</a:t>
            </a:r>
          </a:p>
          <a:p>
            <a:pPr marL="0" indent="0">
              <a:buNone/>
            </a:pPr>
            <a:r>
              <a:rPr lang="en-US" dirty="0" smtClean="0"/>
              <a:t>in its endless effort to expand government control of virtually every aspect of our lives via environmental regulation.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940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to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End secret science.</a:t>
            </a:r>
          </a:p>
          <a:p>
            <a:r>
              <a:rPr lang="en-US" dirty="0" smtClean="0"/>
              <a:t>End corrupt peer review.</a:t>
            </a:r>
          </a:p>
          <a:p>
            <a:r>
              <a:rPr lang="en-US" dirty="0" smtClean="0"/>
              <a:t>Remove EPA from scientific research.</a:t>
            </a:r>
          </a:p>
          <a:p>
            <a:r>
              <a:rPr lang="en-US" dirty="0" smtClean="0"/>
              <a:t>Mandate independent, reality-based cost-benefit analysis.</a:t>
            </a:r>
          </a:p>
          <a:p>
            <a:r>
              <a:rPr lang="en-US" dirty="0" smtClean="0"/>
              <a:t>Require major regulations be approved by Congress.</a:t>
            </a:r>
          </a:p>
          <a:p>
            <a:r>
              <a:rPr lang="en-US" dirty="0" smtClean="0"/>
              <a:t>Expand judicial review of EPA and reduce agency discretion.</a:t>
            </a:r>
          </a:p>
          <a:p>
            <a:r>
              <a:rPr lang="en-US" dirty="0" smtClean="0"/>
              <a:t>Cut EPA’s budget &amp; devolve responsibilities to states.</a:t>
            </a:r>
          </a:p>
          <a:p>
            <a:r>
              <a:rPr lang="en-US" b="1" dirty="0" smtClean="0"/>
              <a:t>Update environmental laws to reflect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 environmental reality and experience.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16271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one triggers ly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384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5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EPA doing?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Recent EPA </a:t>
            </a:r>
            <a:r>
              <a:rPr lang="en-US" u="sng" dirty="0" smtClean="0"/>
              <a:t>air quality regulations </a:t>
            </a:r>
            <a:r>
              <a:rPr lang="en-US" dirty="0" smtClean="0"/>
              <a:t>have </a:t>
            </a:r>
            <a:r>
              <a:rPr lang="en-US" dirty="0"/>
              <a:t>contributed greatly to the ongoing devastation of the coal industry and coal communities</a:t>
            </a:r>
            <a:endParaRPr lang="en-US" dirty="0" smtClean="0"/>
          </a:p>
          <a:p>
            <a:pPr lvl="1"/>
            <a:r>
              <a:rPr lang="en-US" dirty="0" smtClean="0"/>
              <a:t>Cross-State Air Pollution Rule (CSAPR)</a:t>
            </a:r>
          </a:p>
          <a:p>
            <a:pPr lvl="1"/>
            <a:r>
              <a:rPr lang="en-US" dirty="0" smtClean="0"/>
              <a:t>Mercury Air Transport Standard (MATS)</a:t>
            </a:r>
          </a:p>
          <a:p>
            <a:r>
              <a:rPr lang="en-US" dirty="0" smtClean="0"/>
              <a:t>The EPA’s </a:t>
            </a:r>
            <a:r>
              <a:rPr lang="en-US" u="sng" dirty="0" smtClean="0"/>
              <a:t>proposed global warming regulations </a:t>
            </a:r>
            <a:r>
              <a:rPr lang="en-US" dirty="0" smtClean="0"/>
              <a:t>(aka the Clean Power Plan) represent a government redesign/takeover of the electricity grid and foreshadow government control of the economy via climate hysteria.</a:t>
            </a:r>
          </a:p>
          <a:p>
            <a:r>
              <a:rPr lang="en-US" dirty="0" smtClean="0"/>
              <a:t>The EPA endlessly tightens air quality standards for so-called ‘criteria pollutants’ like ozone and PM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96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3770</TotalTime>
  <Words>2652</Words>
  <Application>Microsoft Macintosh PowerPoint</Application>
  <PresentationFormat>On-screen Show (4:3)</PresentationFormat>
  <Paragraphs>356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Air Farce: The EPA’s Regulatory ‘Science’ on Airborne Particles </vt:lpstr>
      <vt:lpstr>Who is Steve Milloy?</vt:lpstr>
      <vt:lpstr>PowerPoint Presentation</vt:lpstr>
      <vt:lpstr>PowerPoint Presentation</vt:lpstr>
      <vt:lpstr>PowerPoint Presentation</vt:lpstr>
      <vt:lpstr>PowerPoint Presentation</vt:lpstr>
      <vt:lpstr>Disclosure</vt:lpstr>
      <vt:lpstr>Why are we here? My biases are under assault!</vt:lpstr>
      <vt:lpstr>What is EPA doing?</vt:lpstr>
      <vt:lpstr>Airborne Particles  Are Key to EPA’s Efforts</vt:lpstr>
      <vt:lpstr>Imagining PM2.5</vt:lpstr>
      <vt:lpstr>Three Key EPA Assumptions</vt:lpstr>
      <vt:lpstr>In a nutshell….</vt:lpstr>
      <vt:lpstr>Beware – 10 micrograms/m3 PM2.5</vt:lpstr>
      <vt:lpstr>Did you inhale 0 micrograms…  or only 1?</vt:lpstr>
      <vt:lpstr>Lest you think this exaggeration…</vt:lpstr>
      <vt:lpstr>Lest you think this exaggeration (cont’d)</vt:lpstr>
      <vt:lpstr>Lest you think this exaggeration (cont’d)</vt:lpstr>
      <vt:lpstr>Lest you think this exaggeration (cont’d)</vt:lpstr>
      <vt:lpstr>Lest you think this exaggeration (cont’d)</vt:lpstr>
      <vt:lpstr>Jumping the Shark</vt:lpstr>
      <vt:lpstr>Jumping the Shark (cont’d)</vt:lpstr>
      <vt:lpstr>How does PM2.5 help EPA’s agenda?</vt:lpstr>
      <vt:lpstr>How does PM2.5 help EPA’s agenda? (cont’d)</vt:lpstr>
      <vt:lpstr>Late-Breaking Claim</vt:lpstr>
      <vt:lpstr>Challenge to EPA</vt:lpstr>
      <vt:lpstr>EPA’s Response</vt:lpstr>
      <vt:lpstr>EPA Claims 3 Lines of Evidence Support PM2.5 Claims</vt:lpstr>
      <vt:lpstr>PM2.5 Epidemiology</vt:lpstr>
      <vt:lpstr>PM2.5 Epidemiology Reality</vt:lpstr>
      <vt:lpstr>PM2.5 Toxicology Reality</vt:lpstr>
      <vt:lpstr>PM2.5 Clinical/Human Testing Reality</vt:lpstr>
      <vt:lpstr>PM2.5 Human Testing Reality (cont’d)</vt:lpstr>
      <vt:lpstr>PM2.5 Human Testing Reality (cont’d)</vt:lpstr>
      <vt:lpstr>PM2.5 Human Testing Reality (cont’d)</vt:lpstr>
      <vt:lpstr>PM2.5 Human Testing Reality (cont’d)</vt:lpstr>
      <vt:lpstr>What does EPA tell its  human guinea pigs?</vt:lpstr>
      <vt:lpstr>Recall: EPA says any PM2.5 can kill</vt:lpstr>
      <vt:lpstr>Recall: 10 micrograms US average</vt:lpstr>
      <vt:lpstr>PM2.5 Human Testing Reality (cont’d)</vt:lpstr>
      <vt:lpstr>PM2.5 Human Testing Reality (cont’d)</vt:lpstr>
      <vt:lpstr>PM2.5 Human Testing Reality (cont’d)</vt:lpstr>
      <vt:lpstr>PM2.5 Human Testing Reality (cont’d)</vt:lpstr>
      <vt:lpstr>PM2.5 Human Testing Reality (cont’d)</vt:lpstr>
      <vt:lpstr>PM2.5 Human Testing Reality (cont’d)</vt:lpstr>
      <vt:lpstr>PM2.5 Human Testing Reality (cont’d)</vt:lpstr>
      <vt:lpstr>PM2.5 Human Testing Reality (cont’d)</vt:lpstr>
      <vt:lpstr>EPA’s PM2.5 Logical Box</vt:lpstr>
      <vt:lpstr>PM2.5 Reality</vt:lpstr>
      <vt:lpstr>PM2.5 Reality</vt:lpstr>
      <vt:lpstr>PM2.5 Reality</vt:lpstr>
      <vt:lpstr>PM2.5 Reality</vt:lpstr>
      <vt:lpstr>PM2.5 Reality</vt:lpstr>
      <vt:lpstr>PM2.5 Reality</vt:lpstr>
      <vt:lpstr>PM2.5 Reality (cont’d)</vt:lpstr>
      <vt:lpstr>PM2.5 Reality (cont’d)</vt:lpstr>
      <vt:lpstr>PM2.5 Reality (cont’d)</vt:lpstr>
      <vt:lpstr>PM2.5 Reality (cont’d)</vt:lpstr>
      <vt:lpstr>PM2.5 Reality (cont’d)</vt:lpstr>
      <vt:lpstr>PM2.5 Reality (cont’d) Nonsmoker vs. 15-yr Smoker</vt:lpstr>
      <vt:lpstr>PM2.5 Reality (cont’d)</vt:lpstr>
      <vt:lpstr>PM2.5 Reality (cont’d)</vt:lpstr>
      <vt:lpstr>How Does EPA Get Away With It?</vt:lpstr>
      <vt:lpstr>How Does EPA Get Away With It?</vt:lpstr>
      <vt:lpstr>Example of EPA Defiance: Secret Science</vt:lpstr>
      <vt:lpstr>Circumventing EPA’s Secret Science:</vt:lpstr>
      <vt:lpstr>PowerPoint Presentation</vt:lpstr>
      <vt:lpstr>Circumventing EPA’s Secret Science: The California Study</vt:lpstr>
      <vt:lpstr>Conclusion: EPA’s claim that PM2.5 kills is more than merely false.  It is fraudulent.</vt:lpstr>
      <vt:lpstr>Recall: EPA’s 2$ Trillion Claim</vt:lpstr>
      <vt:lpstr>EPA’s PM2.5 Rap Sheet</vt:lpstr>
      <vt:lpstr>What to do?</vt:lpstr>
      <vt:lpstr>What to do?</vt:lpstr>
      <vt:lpstr>What to do?</vt:lpstr>
      <vt:lpstr>What to do?</vt:lpstr>
      <vt:lpstr>What to do?</vt:lpstr>
      <vt:lpstr>What to do?</vt:lpstr>
      <vt:lpstr>What to do?</vt:lpstr>
      <vt:lpstr>What to do?</vt:lpstr>
      <vt:lpstr>What to do?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Farce: The EPA’s Regulatory “Science” on Airborne Particles </dc:title>
  <dc:creator>Nobody</dc:creator>
  <cp:lastModifiedBy>Nobody</cp:lastModifiedBy>
  <cp:revision>157</cp:revision>
  <cp:lastPrinted>2015-06-24T14:55:52Z</cp:lastPrinted>
  <dcterms:created xsi:type="dcterms:W3CDTF">2015-06-15T13:14:34Z</dcterms:created>
  <dcterms:modified xsi:type="dcterms:W3CDTF">2015-06-25T14:55:49Z</dcterms:modified>
</cp:coreProperties>
</file>